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3" r:id="rId1"/>
  </p:sldMasterIdLst>
  <p:notesMasterIdLst>
    <p:notesMasterId r:id="rId33"/>
  </p:notesMasterIdLst>
  <p:sldIdLst>
    <p:sldId id="273" r:id="rId2"/>
    <p:sldId id="288" r:id="rId3"/>
    <p:sldId id="326" r:id="rId4"/>
    <p:sldId id="353" r:id="rId5"/>
    <p:sldId id="358" r:id="rId6"/>
    <p:sldId id="360" r:id="rId7"/>
    <p:sldId id="359" r:id="rId8"/>
    <p:sldId id="344" r:id="rId9"/>
    <p:sldId id="343" r:id="rId10"/>
    <p:sldId id="352" r:id="rId11"/>
    <p:sldId id="307" r:id="rId12"/>
    <p:sldId id="290" r:id="rId13"/>
    <p:sldId id="304" r:id="rId14"/>
    <p:sldId id="345" r:id="rId15"/>
    <p:sldId id="346" r:id="rId16"/>
    <p:sldId id="347" r:id="rId17"/>
    <p:sldId id="348" r:id="rId18"/>
    <p:sldId id="349" r:id="rId19"/>
    <p:sldId id="328" r:id="rId20"/>
    <p:sldId id="329" r:id="rId21"/>
    <p:sldId id="330" r:id="rId22"/>
    <p:sldId id="331" r:id="rId23"/>
    <p:sldId id="332" r:id="rId24"/>
    <p:sldId id="333" r:id="rId25"/>
    <p:sldId id="334" r:id="rId26"/>
    <p:sldId id="335" r:id="rId27"/>
    <p:sldId id="336" r:id="rId28"/>
    <p:sldId id="337" r:id="rId29"/>
    <p:sldId id="338" r:id="rId30"/>
    <p:sldId id="339" r:id="rId31"/>
    <p:sldId id="350" r:id="rId3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150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CCF09F3D-4EDC-46E8-8EDA-9D9B5525173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07EFB6F9-7514-464D-93B0-E0AE0072D175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6" name="Rectangle 4">
            <a:extLst>
              <a:ext uri="{FF2B5EF4-FFF2-40B4-BE49-F238E27FC236}">
                <a16:creationId xmlns:a16="http://schemas.microsoft.com/office/drawing/2014/main" id="{5707B1A9-C444-43E9-8325-43A1CC966A8A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38917" name="Rectangle 5">
            <a:extLst>
              <a:ext uri="{FF2B5EF4-FFF2-40B4-BE49-F238E27FC236}">
                <a16:creationId xmlns:a16="http://schemas.microsoft.com/office/drawing/2014/main" id="{F41361A9-5387-4E11-929A-A5719E9BA287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8918" name="Rectangle 6">
            <a:extLst>
              <a:ext uri="{FF2B5EF4-FFF2-40B4-BE49-F238E27FC236}">
                <a16:creationId xmlns:a16="http://schemas.microsoft.com/office/drawing/2014/main" id="{BBBEA235-4409-4A5C-8B57-56F8FC2C8638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9" name="Rectangle 7">
            <a:extLst>
              <a:ext uri="{FF2B5EF4-FFF2-40B4-BE49-F238E27FC236}">
                <a16:creationId xmlns:a16="http://schemas.microsoft.com/office/drawing/2014/main" id="{DEAFDE57-F7EA-4F07-9FD0-E78220AEDFC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99058B7-185E-42E8-BF6B-7697F508189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>
            <a:extLst>
              <a:ext uri="{FF2B5EF4-FFF2-40B4-BE49-F238E27FC236}">
                <a16:creationId xmlns:a16="http://schemas.microsoft.com/office/drawing/2014/main" id="{2F69510A-6C5B-417C-A095-0DDBFED367D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4F608502-041B-4036-AB58-34170B5732F4}" type="slidenum">
              <a:rPr lang="en-US" altLang="en-US" sz="1200"/>
              <a:pPr/>
              <a:t>1</a:t>
            </a:fld>
            <a:endParaRPr lang="en-US" altLang="en-US" sz="1200"/>
          </a:p>
        </p:txBody>
      </p:sp>
      <p:sp>
        <p:nvSpPr>
          <p:cNvPr id="33794" name="Rectangle 2">
            <a:extLst>
              <a:ext uri="{FF2B5EF4-FFF2-40B4-BE49-F238E27FC236}">
                <a16:creationId xmlns:a16="http://schemas.microsoft.com/office/drawing/2014/main" id="{98D08F65-AE50-437E-A0FD-6D5217A0DBB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E525AEED-5F44-48B2-8F16-9EAE001D13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>
            <a:extLst>
              <a:ext uri="{FF2B5EF4-FFF2-40B4-BE49-F238E27FC236}">
                <a16:creationId xmlns:a16="http://schemas.microsoft.com/office/drawing/2014/main" id="{0B373F1D-D2B6-4D40-85CF-DD3590A080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C2D089E-5B82-4E48-9ACC-4731E8E2911D}" type="slidenum">
              <a:rPr lang="en-US" altLang="en-US" sz="1200"/>
              <a:pPr/>
              <a:t>27</a:t>
            </a:fld>
            <a:endParaRPr lang="en-US" altLang="en-US" sz="1200"/>
          </a:p>
        </p:txBody>
      </p:sp>
      <p:sp>
        <p:nvSpPr>
          <p:cNvPr id="163842" name="Rectangle 2">
            <a:extLst>
              <a:ext uri="{FF2B5EF4-FFF2-40B4-BE49-F238E27FC236}">
                <a16:creationId xmlns:a16="http://schemas.microsoft.com/office/drawing/2014/main" id="{237CC7FC-B22E-48D7-BCE9-FD30440BF90C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46434120-A957-4A42-B0D8-C913CF57C01B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>
            <a:extLst>
              <a:ext uri="{FF2B5EF4-FFF2-40B4-BE49-F238E27FC236}">
                <a16:creationId xmlns:a16="http://schemas.microsoft.com/office/drawing/2014/main" id="{3C53C0B0-5147-43DC-B998-F7F50EC1E7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6382CEDC-DA5A-40EF-BC85-C698BDD6569C}" type="slidenum">
              <a:rPr lang="en-US" altLang="en-US" sz="1200"/>
              <a:pPr/>
              <a:t>29</a:t>
            </a:fld>
            <a:endParaRPr lang="en-US" altLang="en-US" sz="1200"/>
          </a:p>
        </p:txBody>
      </p:sp>
      <p:sp>
        <p:nvSpPr>
          <p:cNvPr id="163842" name="Rectangle 2">
            <a:extLst>
              <a:ext uri="{FF2B5EF4-FFF2-40B4-BE49-F238E27FC236}">
                <a16:creationId xmlns:a16="http://schemas.microsoft.com/office/drawing/2014/main" id="{CBC762E3-453B-499A-AF2B-A24943E1FAA5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289C1E18-0A30-49B4-B899-8EE599F4A571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>
            <a:extLst>
              <a:ext uri="{FF2B5EF4-FFF2-40B4-BE49-F238E27FC236}">
                <a16:creationId xmlns:a16="http://schemas.microsoft.com/office/drawing/2014/main" id="{1B031A21-EB2A-423A-BCD9-BAEF60CF781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06E1F8B3-D142-4DDA-84FB-4CEE6D66E0A0}" type="slidenum">
              <a:rPr lang="en-US" altLang="en-US" sz="1200"/>
              <a:pPr/>
              <a:t>30</a:t>
            </a:fld>
            <a:endParaRPr lang="en-US" altLang="en-US" sz="1200"/>
          </a:p>
        </p:txBody>
      </p:sp>
      <p:sp>
        <p:nvSpPr>
          <p:cNvPr id="163842" name="Rectangle 2">
            <a:extLst>
              <a:ext uri="{FF2B5EF4-FFF2-40B4-BE49-F238E27FC236}">
                <a16:creationId xmlns:a16="http://schemas.microsoft.com/office/drawing/2014/main" id="{FD271562-8398-4713-BA07-D2E14AA5E85E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D7B31E3F-B093-4975-BB2C-D1B768BDC856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7">
            <a:extLst>
              <a:ext uri="{FF2B5EF4-FFF2-40B4-BE49-F238E27FC236}">
                <a16:creationId xmlns:a16="http://schemas.microsoft.com/office/drawing/2014/main" id="{04073538-5B53-4AFF-B50D-9B27F44A620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D4D86080-C568-4798-9332-E9C8EE75924D}" type="slidenum">
              <a:rPr lang="en-US" altLang="en-US" sz="1200"/>
              <a:pPr/>
              <a:t>31</a:t>
            </a:fld>
            <a:endParaRPr lang="en-US" altLang="en-US" sz="1200"/>
          </a:p>
        </p:txBody>
      </p:sp>
      <p:sp>
        <p:nvSpPr>
          <p:cNvPr id="163842" name="Rectangle 2">
            <a:extLst>
              <a:ext uri="{FF2B5EF4-FFF2-40B4-BE49-F238E27FC236}">
                <a16:creationId xmlns:a16="http://schemas.microsoft.com/office/drawing/2014/main" id="{DAEC0E75-5241-4ED0-B499-B207D4B074E0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047F1C8B-E702-4504-998A-DF35C4E6963B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>
            <a:extLst>
              <a:ext uri="{FF2B5EF4-FFF2-40B4-BE49-F238E27FC236}">
                <a16:creationId xmlns:a16="http://schemas.microsoft.com/office/drawing/2014/main" id="{658AB1CA-0261-45FB-B0AA-6AB2E20CA97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37D0C288-E803-48F3-95AB-231F437018A1}" type="slidenum">
              <a:rPr lang="en-US" altLang="en-US" sz="1200"/>
              <a:pPr/>
              <a:t>19</a:t>
            </a:fld>
            <a:endParaRPr lang="en-US" altLang="en-US" sz="1200"/>
          </a:p>
        </p:txBody>
      </p:sp>
      <p:sp>
        <p:nvSpPr>
          <p:cNvPr id="33794" name="Rectangle 2">
            <a:extLst>
              <a:ext uri="{FF2B5EF4-FFF2-40B4-BE49-F238E27FC236}">
                <a16:creationId xmlns:a16="http://schemas.microsoft.com/office/drawing/2014/main" id="{191990FE-5D89-446D-8AD0-5F01F10A58C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A8BCE384-2A5A-424A-9366-64A7927FE1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>
            <a:extLst>
              <a:ext uri="{FF2B5EF4-FFF2-40B4-BE49-F238E27FC236}">
                <a16:creationId xmlns:a16="http://schemas.microsoft.com/office/drawing/2014/main" id="{5D819E80-9E64-4005-9F5E-7333DA11C0C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918F8645-7B02-4189-9AE3-0C03B8E8E38A}" type="slidenum">
              <a:rPr lang="en-US" altLang="en-US" sz="1200"/>
              <a:pPr/>
              <a:t>20</a:t>
            </a:fld>
            <a:endParaRPr lang="en-US" altLang="en-US" sz="1200"/>
          </a:p>
        </p:txBody>
      </p:sp>
      <p:sp>
        <p:nvSpPr>
          <p:cNvPr id="143362" name="Rectangle 2">
            <a:extLst>
              <a:ext uri="{FF2B5EF4-FFF2-40B4-BE49-F238E27FC236}">
                <a16:creationId xmlns:a16="http://schemas.microsoft.com/office/drawing/2014/main" id="{475F29CB-4C93-4067-9F01-2A6F0EE17115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18DCFAD1-5099-4075-A67D-8A895725A37F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 sz="2400">
                <a:latin typeface="Arial" panose="020B0604020202020204" pitchFamily="34" charset="0"/>
              </a:rPr>
              <a:t>- A 500,000 GPD double-pass RO unit previously used by the army at Fort Richardson, Alaska.  It provided purified water to cooling towers of the Fort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>
                <a:latin typeface="Arial" panose="020B0604020202020204" pitchFamily="34" charset="0"/>
              </a:rPr>
              <a:t>s power plant.</a:t>
            </a:r>
          </a:p>
          <a:p>
            <a:pPr>
              <a:spcBef>
                <a:spcPct val="0"/>
              </a:spcBef>
            </a:pPr>
            <a:endParaRPr lang="en-US" altLang="en-US" sz="24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>
                <a:latin typeface="Arial" panose="020B0604020202020204" pitchFamily="34" charset="0"/>
              </a:rPr>
              <a:t>- A  14,000 gpd Army Reverse Osmosis Water Purification Unit.</a:t>
            </a:r>
          </a:p>
          <a:p>
            <a:pPr>
              <a:spcBef>
                <a:spcPct val="0"/>
              </a:spcBef>
            </a:pPr>
            <a:r>
              <a:rPr lang="en-US" altLang="en-US" sz="2400">
                <a:latin typeface="Arial" panose="020B0604020202020204" pitchFamily="34" charset="0"/>
              </a:rPr>
              <a:t>		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>
            <a:extLst>
              <a:ext uri="{FF2B5EF4-FFF2-40B4-BE49-F238E27FC236}">
                <a16:creationId xmlns:a16="http://schemas.microsoft.com/office/drawing/2014/main" id="{DC03753F-9352-4EC8-997F-D5DA5355B5C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48BDE652-E25D-4E20-9A2C-81F8B347EB42}" type="slidenum">
              <a:rPr lang="en-US" altLang="en-US" sz="1200"/>
              <a:pPr/>
              <a:t>21</a:t>
            </a:fld>
            <a:endParaRPr lang="en-US" altLang="en-US" sz="1200"/>
          </a:p>
        </p:txBody>
      </p:sp>
      <p:sp>
        <p:nvSpPr>
          <p:cNvPr id="143362" name="Rectangle 2">
            <a:extLst>
              <a:ext uri="{FF2B5EF4-FFF2-40B4-BE49-F238E27FC236}">
                <a16:creationId xmlns:a16="http://schemas.microsoft.com/office/drawing/2014/main" id="{60B92BAD-A443-4FDD-877C-53057E9C3E86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ACD07AF5-C205-4772-8EAD-6F1396ED6615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 sz="2400">
                <a:latin typeface="Arial" panose="020B0604020202020204" pitchFamily="34" charset="0"/>
              </a:rPr>
              <a:t>- A 500,000 GPD double-pass RO unit previously used by the army at Fort Richardson, Alaska.  It provided purified water to cooling towers of the Fort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>
                <a:latin typeface="Arial" panose="020B0604020202020204" pitchFamily="34" charset="0"/>
              </a:rPr>
              <a:t>s power plant.</a:t>
            </a:r>
          </a:p>
          <a:p>
            <a:pPr>
              <a:spcBef>
                <a:spcPct val="0"/>
              </a:spcBef>
            </a:pPr>
            <a:endParaRPr lang="en-US" altLang="en-US" sz="24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>
                <a:latin typeface="Arial" panose="020B0604020202020204" pitchFamily="34" charset="0"/>
              </a:rPr>
              <a:t>- A  14,000 gpd Army Reverse Osmosis Water Purification Unit.</a:t>
            </a:r>
          </a:p>
          <a:p>
            <a:pPr>
              <a:spcBef>
                <a:spcPct val="0"/>
              </a:spcBef>
            </a:pPr>
            <a:r>
              <a:rPr lang="en-US" altLang="en-US" sz="2400">
                <a:latin typeface="Arial" panose="020B0604020202020204" pitchFamily="34" charset="0"/>
              </a:rPr>
              <a:t>		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>
            <a:extLst>
              <a:ext uri="{FF2B5EF4-FFF2-40B4-BE49-F238E27FC236}">
                <a16:creationId xmlns:a16="http://schemas.microsoft.com/office/drawing/2014/main" id="{4FBB0B8F-8456-4C4B-B2E0-5E3A0A86DB1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41CEB3E7-5D34-4423-80B6-0BDC399A4973}" type="slidenum">
              <a:rPr lang="en-US" altLang="en-US" sz="1200"/>
              <a:pPr/>
              <a:t>22</a:t>
            </a:fld>
            <a:endParaRPr lang="en-US" altLang="en-US" sz="1200"/>
          </a:p>
        </p:txBody>
      </p:sp>
      <p:sp>
        <p:nvSpPr>
          <p:cNvPr id="149506" name="Rectangle 2">
            <a:extLst>
              <a:ext uri="{FF2B5EF4-FFF2-40B4-BE49-F238E27FC236}">
                <a16:creationId xmlns:a16="http://schemas.microsoft.com/office/drawing/2014/main" id="{22313FF5-C838-4FEE-9179-D556224053BE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31EC5146-934E-4EA2-B973-F40D69ED437C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96BAEF09-C2FC-48B1-B39C-5B2381C5803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A3FCAF32-3AD8-47F0-AFA6-B0B810485EB7}" type="slidenum">
              <a:rPr lang="en-US" altLang="en-US" sz="1200"/>
              <a:pPr/>
              <a:t>23</a:t>
            </a:fld>
            <a:endParaRPr lang="en-US" altLang="en-US" sz="1200"/>
          </a:p>
        </p:txBody>
      </p:sp>
      <p:sp>
        <p:nvSpPr>
          <p:cNvPr id="145410" name="Rectangle 2">
            <a:extLst>
              <a:ext uri="{FF2B5EF4-FFF2-40B4-BE49-F238E27FC236}">
                <a16:creationId xmlns:a16="http://schemas.microsoft.com/office/drawing/2014/main" id="{7555E8F2-5E04-4D2C-BBE6-36041ABE2E59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DC27591B-24B3-4573-A4C7-B4ECB4E09345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>
            <a:extLst>
              <a:ext uri="{FF2B5EF4-FFF2-40B4-BE49-F238E27FC236}">
                <a16:creationId xmlns:a16="http://schemas.microsoft.com/office/drawing/2014/main" id="{8B55784A-AD76-4E42-A1D9-F2E3F007036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0E0AAB9B-38EA-4A09-965E-D736DD976F58}" type="slidenum">
              <a:rPr lang="en-US" altLang="en-US" sz="1200"/>
              <a:pPr/>
              <a:t>24</a:t>
            </a:fld>
            <a:endParaRPr lang="en-US" altLang="en-US" sz="1200"/>
          </a:p>
        </p:txBody>
      </p:sp>
      <p:sp>
        <p:nvSpPr>
          <p:cNvPr id="151554" name="Rectangle 2">
            <a:extLst>
              <a:ext uri="{FF2B5EF4-FFF2-40B4-BE49-F238E27FC236}">
                <a16:creationId xmlns:a16="http://schemas.microsoft.com/office/drawing/2014/main" id="{6A8FD78D-1273-49EE-BEC3-7AD558AC9B57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122D4397-149B-4CAF-BD65-A56C337D39B8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>
            <a:extLst>
              <a:ext uri="{FF2B5EF4-FFF2-40B4-BE49-F238E27FC236}">
                <a16:creationId xmlns:a16="http://schemas.microsoft.com/office/drawing/2014/main" id="{A967079D-9FF7-4134-BE3D-6B98AF8FA61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97A13057-28AC-4EE8-A803-ACCC39F3DA2E}" type="slidenum">
              <a:rPr lang="en-US" altLang="en-US" sz="1200"/>
              <a:pPr/>
              <a:t>25</a:t>
            </a:fld>
            <a:endParaRPr lang="en-US" altLang="en-US" sz="1200"/>
          </a:p>
        </p:txBody>
      </p:sp>
      <p:sp>
        <p:nvSpPr>
          <p:cNvPr id="163842" name="Rectangle 2">
            <a:extLst>
              <a:ext uri="{FF2B5EF4-FFF2-40B4-BE49-F238E27FC236}">
                <a16:creationId xmlns:a16="http://schemas.microsoft.com/office/drawing/2014/main" id="{710FB483-4FD7-4A6D-ADBA-A51479869E25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E83CD68E-6CBC-44A1-A7B8-69E95A3F58A0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>
            <a:extLst>
              <a:ext uri="{FF2B5EF4-FFF2-40B4-BE49-F238E27FC236}">
                <a16:creationId xmlns:a16="http://schemas.microsoft.com/office/drawing/2014/main" id="{FFF795D4-B195-4B07-9F6C-40F9E9A2E55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FADC57E3-29E1-452B-93EC-15576CE6F2E3}" type="slidenum">
              <a:rPr lang="en-US" altLang="en-US" sz="1200"/>
              <a:pPr/>
              <a:t>26</a:t>
            </a:fld>
            <a:endParaRPr lang="en-US" altLang="en-US" sz="1200"/>
          </a:p>
        </p:txBody>
      </p:sp>
      <p:sp>
        <p:nvSpPr>
          <p:cNvPr id="163842" name="Rectangle 2">
            <a:extLst>
              <a:ext uri="{FF2B5EF4-FFF2-40B4-BE49-F238E27FC236}">
                <a16:creationId xmlns:a16="http://schemas.microsoft.com/office/drawing/2014/main" id="{6ED5B2CA-C103-43EB-99AA-C3AA028BA882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F217C20B-8B33-48D2-9B47-036362683285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CE9A0CC-29FA-4162-BEB7-CD2F3844065A}"/>
              </a:ext>
            </a:extLst>
          </p:cNvPr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945DEE-36FA-4D01-91A8-512ACF4E3EFA}"/>
              </a:ext>
            </a:extLst>
          </p:cNvPr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E0945CC-508E-4882-A418-53583A151F7A}"/>
              </a:ext>
            </a:extLst>
          </p:cNvPr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9197435-BEE0-4056-9142-A3D0BE983F71}"/>
              </a:ext>
            </a:extLst>
          </p:cNvPr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FBC56B12-94AE-4687-9A60-D4D6F040B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9E0C09B1-03AB-472F-9522-5417C2E53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DA6541F-D7FD-43F6-BE6E-25B8DDC50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8B9834-D652-4CB7-9378-986D4658E1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66640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2A0B86-F8A1-4D47-88F1-DED7CFDE3E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2FAE43-84C0-45A8-AB5D-F220566D6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B9DCB6-3414-488E-8815-D5FC57FBC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D9578E-677A-490A-95E6-F1183CD0B2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5849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447345-AEEC-4739-BA44-8D910E87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A85F4A-5E04-4F33-BABB-AF58E0181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97EF7C-70B5-4572-B4AB-E32D4D090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3B1EF7-6B44-41FF-9725-46A55DF5518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9891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8DBCB2-80AA-40CB-B545-FEF23DB65C9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026546-2739-4A39-BB93-FB65B54EC3F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D2F360-7B19-4386-A889-D91317B4F53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D8AD7022-493B-4A8D-A850-4E899E9293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1508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DBC1D4F-C252-4F03-B50B-AACDF0EE8EB8}"/>
              </a:ext>
            </a:extLst>
          </p:cNvPr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590B8B0-7CB4-443E-B3DD-EF032D866E7C}"/>
              </a:ext>
            </a:extLst>
          </p:cNvPr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C761D6E-5220-4C69-A8B0-270AE0D9C9E6}"/>
              </a:ext>
            </a:extLst>
          </p:cNvPr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8627911-B7A2-44A0-B1A9-086162374D26}"/>
              </a:ext>
            </a:extLst>
          </p:cNvPr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1DE71A27-81E1-4810-B3C9-C2521C08F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84B5550D-122A-4D8F-B320-6AA1EB75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EE5BF3F-CCC0-4896-B552-0A92857FF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7471C3-6E53-4AD6-8EAC-431188168AA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2262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2F46BF5-E24B-48DA-8AEB-B8437DB7F5AE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B85A35D-6CD7-4F52-B6D4-E27F2547683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EED9D59-3A99-494B-8619-DD57E0A152F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78F648CB-2BA1-4D07-BCF3-5D79600C36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1263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CE3AC21-44E2-45A5-8FD1-38F044515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5A3CA1D-ED95-4AED-8CA4-16C16A5E2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72DC8AB-AC2A-4709-8D70-854C0C693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8C7574-88EB-4911-9C8B-828ADC6CAF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2587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EE43C38-5D51-4F0B-9452-30783C813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A4867DA-986F-4FA1-B2B0-6346DEB49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B908946-DAAD-4FC6-A9AF-C5B155B0F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1456CC-E4FF-4722-9289-A60A04F6299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9290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D12934C-E6B3-436E-A063-4E0D3E42A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2A90398-0842-40F2-A096-DDA0872C7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CB72452-63CD-4321-8317-DCF548D2A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B7E4B1-B506-44A7-A39D-722C2C46937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78272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80FDCA4-B97E-4D43-9C3B-7E6C1A2B6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40EC8BD-89FA-4919-AA21-FB375E5DF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E1A1114-DE61-49A8-92CC-11D473A14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49421E-A649-4E3E-B4B6-512E2DD0E4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8754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7222B84-EC06-4999-BCB6-D6780D7817BF}"/>
              </a:ext>
            </a:extLst>
          </p:cNvPr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17032F-A19D-49A8-8355-8CC488474F6F}"/>
              </a:ext>
            </a:extLst>
          </p:cNvPr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48F28A-079F-49BD-B91D-55F8EC9A43BF}"/>
              </a:ext>
            </a:extLst>
          </p:cNvPr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0F4B17F-0FB7-48CC-B450-B1991B778B04}"/>
              </a:ext>
            </a:extLst>
          </p:cNvPr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AADE49FB-A998-4158-A6AC-67F602D84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B4A08A15-B2D9-4036-96A4-3E653CF60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6A8A2887-A653-4CFD-8830-429A52236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199272-E0C6-4F33-BFE4-22BA12759D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872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AD52DB1-D69C-41C4-8A03-EA65564B4CB0}"/>
              </a:ext>
            </a:extLst>
          </p:cNvPr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87BF03D-B4F9-4BCE-B582-B1EC21155878}"/>
              </a:ext>
            </a:extLst>
          </p:cNvPr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723837F-666F-4CFB-8EDD-991AEF93DA41}"/>
              </a:ext>
            </a:extLst>
          </p:cNvPr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34B477B-1A3D-42CA-B14A-34FE239A2E49}"/>
              </a:ext>
            </a:extLst>
          </p:cNvPr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72EDDB-8F53-4672-878F-1CC87B011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37" name="Text Placeholder 2">
            <a:extLst>
              <a:ext uri="{FF2B5EF4-FFF2-40B4-BE49-F238E27FC236}">
                <a16:creationId xmlns:a16="http://schemas.microsoft.com/office/drawing/2014/main" id="{E1AE4035-B5AD-49F3-AD74-9340B4B5E0F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481EE2-7A1D-4D56-8FCC-4C643EB0D2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441F8-7BF5-4095-9A3B-E36616215C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C01D9C-877E-4BD5-A262-2087D428BE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b="1">
                <a:solidFill>
                  <a:srgbClr val="7F7F7F"/>
                </a:solidFill>
              </a:defRPr>
            </a:lvl1pPr>
          </a:lstStyle>
          <a:p>
            <a:fld id="{AA569F14-7992-460C-A45F-6657D4F33AF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0" r:id="rId1"/>
    <p:sldLayoutId id="2147483942" r:id="rId2"/>
    <p:sldLayoutId id="2147483951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52" r:id="rId9"/>
    <p:sldLayoutId id="2147483948" r:id="rId10"/>
    <p:sldLayoutId id="2147483949" r:id="rId11"/>
  </p:sldLayoutIdLst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MS PGothic" panose="020B0600070205080204" pitchFamily="34" charset="-128"/>
          <a:cs typeface="ＭＳ Ｐゴシック" charset="0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charset="0"/>
          <a:ea typeface="MS PGothic" panose="020B0600070205080204" pitchFamily="34" charset="-128"/>
          <a:cs typeface="ＭＳ Ｐゴシック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charset="0"/>
          <a:ea typeface="MS PGothic" panose="020B0600070205080204" pitchFamily="34" charset="-128"/>
          <a:cs typeface="ＭＳ Ｐゴシック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charset="0"/>
          <a:ea typeface="MS PGothic" panose="020B0600070205080204" pitchFamily="34" charset="-128"/>
          <a:cs typeface="ＭＳ Ｐゴシック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charset="0"/>
          <a:ea typeface="MS PGothic" panose="020B0600070205080204" pitchFamily="34" charset="-128"/>
          <a:cs typeface="ＭＳ Ｐゴシック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200" kern="1200">
          <a:solidFill>
            <a:srgbClr val="404040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000" kern="1200">
          <a:solidFill>
            <a:srgbClr val="404040"/>
          </a:solidFill>
          <a:latin typeface="+mn-lt"/>
          <a:ea typeface="MS PGothic" panose="020B0600070205080204" pitchFamily="34" charset="-128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kern="1200">
          <a:solidFill>
            <a:srgbClr val="404040"/>
          </a:solidFill>
          <a:latin typeface="+mn-lt"/>
          <a:ea typeface="MS PGothic" panose="020B0600070205080204" pitchFamily="34" charset="-128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600" kern="1200">
          <a:solidFill>
            <a:srgbClr val="404040"/>
          </a:solidFill>
          <a:latin typeface="+mn-lt"/>
          <a:ea typeface="MS PGothic" panose="020B0600070205080204" pitchFamily="34" charset="-128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400" kern="1200">
          <a:solidFill>
            <a:srgbClr val="404040"/>
          </a:solidFill>
          <a:latin typeface="+mn-lt"/>
          <a:ea typeface="MS PGothic" panose="020B0600070205080204" pitchFamily="34" charset="-128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4">
            <a:extLst>
              <a:ext uri="{FF2B5EF4-FFF2-40B4-BE49-F238E27FC236}">
                <a16:creationId xmlns:a16="http://schemas.microsoft.com/office/drawing/2014/main" id="{9E453A62-2803-466B-96C6-2BE10A649E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609600"/>
            <a:ext cx="8763000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 algn="ctr">
              <a:defRPr/>
            </a:pPr>
            <a:r>
              <a:rPr lang="en-US" sz="3200" b="1" dirty="0">
                <a:latin typeface="Arial" charset="0"/>
                <a:ea typeface="ＭＳ Ｐゴシック" charset="0"/>
                <a:cs typeface="ＭＳ Ｐゴシック" charset="0"/>
              </a:rPr>
              <a:t>TIM 101</a:t>
            </a:r>
            <a:endParaRPr lang="en-US" b="1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457200" indent="-457200" algn="ctr">
              <a:defRPr/>
            </a:pPr>
            <a:r>
              <a:rPr lang="en-US" b="1" dirty="0">
                <a:latin typeface="Arial" charset="0"/>
                <a:ea typeface="ＭＳ Ｐゴシック" charset="0"/>
                <a:cs typeface="ＭＳ Ｐゴシック" charset="0"/>
              </a:rPr>
              <a:t>January 25, 2018</a:t>
            </a:r>
          </a:p>
          <a:p>
            <a:pPr marL="457200" indent="-457200" algn="ctr">
              <a:defRPr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457200" indent="-457200" algn="ctr">
              <a:defRPr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457200" indent="-457200" algn="ctr">
              <a:defRPr/>
            </a:pPr>
            <a:r>
              <a:rPr lang="en-US" sz="4000" b="1" dirty="0">
                <a:latin typeface="Arial" charset="0"/>
                <a:ea typeface="ＭＳ Ｐゴシック" charset="0"/>
                <a:cs typeface="ＭＳ Ｐゴシック" charset="0"/>
              </a:rPr>
              <a:t>Water and Energy Research</a:t>
            </a:r>
          </a:p>
          <a:p>
            <a:pPr marL="457200" indent="-457200" algn="ctr">
              <a:defRPr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>
              <a:defRPr/>
            </a:pPr>
            <a:r>
              <a:rPr lang="en-US" b="1" dirty="0">
                <a:latin typeface="Arial" charset="0"/>
                <a:ea typeface="ＭＳ Ｐゴシック" charset="0"/>
                <a:cs typeface="ＭＳ Ｐゴシック" charset="0"/>
              </a:rPr>
              <a:t>Prof. Brent M. Haddad</a:t>
            </a:r>
          </a:p>
          <a:p>
            <a:pPr algn="ctr">
              <a:defRPr/>
            </a:pPr>
            <a:r>
              <a:rPr lang="en-US" b="1" dirty="0">
                <a:latin typeface="Arial" charset="0"/>
                <a:ea typeface="ＭＳ Ｐゴシック" charset="0"/>
                <a:cs typeface="ＭＳ Ｐゴシック" charset="0"/>
              </a:rPr>
              <a:t>Environmental Studies</a:t>
            </a:r>
          </a:p>
          <a:p>
            <a:pPr algn="ctr">
              <a:defRPr/>
            </a:pPr>
            <a:endParaRPr lang="en-US" b="1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>
              <a:defRPr/>
            </a:pPr>
            <a:r>
              <a:rPr lang="en-US" b="1" dirty="0">
                <a:latin typeface="Arial" charset="0"/>
                <a:ea typeface="ＭＳ Ｐゴシック" charset="0"/>
                <a:cs typeface="ＭＳ Ｐゴシック" charset="0"/>
              </a:rPr>
              <a:t>Office Hours: M 8:30-10:30 and </a:t>
            </a:r>
            <a:r>
              <a:rPr lang="en-US" b="1" dirty="0" err="1">
                <a:latin typeface="Arial" charset="0"/>
                <a:ea typeface="ＭＳ Ｐゴシック" charset="0"/>
                <a:cs typeface="ＭＳ Ｐゴシック" charset="0"/>
              </a:rPr>
              <a:t>Th</a:t>
            </a:r>
            <a:r>
              <a:rPr lang="en-US" b="1" dirty="0">
                <a:latin typeface="Arial" charset="0"/>
                <a:ea typeface="ＭＳ Ｐゴシック" charset="0"/>
                <a:cs typeface="ＭＳ Ｐゴシック" charset="0"/>
              </a:rPr>
              <a:t> 9:40-11:00</a:t>
            </a:r>
          </a:p>
          <a:p>
            <a:pPr algn="ctr">
              <a:defRPr/>
            </a:pPr>
            <a:r>
              <a:rPr lang="en-US" b="1" dirty="0">
                <a:latin typeface="Arial" charset="0"/>
                <a:ea typeface="ＭＳ Ｐゴシック" charset="0"/>
                <a:cs typeface="ＭＳ Ｐゴシック" charset="0"/>
              </a:rPr>
              <a:t>Natural Sciences 2, </a:t>
            </a:r>
            <a:r>
              <a:rPr lang="en-US" b="1" dirty="0" err="1">
                <a:latin typeface="Arial" charset="0"/>
                <a:ea typeface="ＭＳ Ｐゴシック" charset="0"/>
                <a:cs typeface="ＭＳ Ｐゴシック" charset="0"/>
              </a:rPr>
              <a:t>Rm</a:t>
            </a:r>
            <a:r>
              <a:rPr lang="en-US" b="1" dirty="0">
                <a:latin typeface="Arial" charset="0"/>
                <a:ea typeface="ＭＳ Ｐゴシック" charset="0"/>
                <a:cs typeface="ＭＳ Ｐゴシック" charset="0"/>
              </a:rPr>
              <a:t> 493</a:t>
            </a:r>
          </a:p>
          <a:p>
            <a:pPr algn="ctr">
              <a:defRPr/>
            </a:pPr>
            <a:r>
              <a:rPr lang="en-US" b="1" dirty="0" err="1">
                <a:latin typeface="Arial" charset="0"/>
                <a:ea typeface="ＭＳ Ｐゴシック" charset="0"/>
                <a:cs typeface="ＭＳ Ｐゴシック" charset="0"/>
              </a:rPr>
              <a:t>bhaddad@ucsc.edu</a:t>
            </a:r>
            <a:endParaRPr lang="en-US" b="1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>
              <a:defRPr/>
            </a:pPr>
            <a:endParaRPr lang="en-US" b="1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>
              <a:defRPr/>
            </a:pPr>
            <a:endParaRPr lang="en-US" b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>
            <a:extLst>
              <a:ext uri="{FF2B5EF4-FFF2-40B4-BE49-F238E27FC236}">
                <a16:creationId xmlns:a16="http://schemas.microsoft.com/office/drawing/2014/main" id="{B2753B77-1BA4-4AC8-BCE8-355111BEE5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5250"/>
            <a:ext cx="9067800" cy="672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01" name="Object 6">
            <a:extLst>
              <a:ext uri="{FF2B5EF4-FFF2-40B4-BE49-F238E27FC236}">
                <a16:creationId xmlns:a16="http://schemas.microsoft.com/office/drawing/2014/main" id="{C837E527-CF6A-473D-BEEE-6B45C2EB394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42863"/>
          <a:ext cx="9144000" cy="677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3" name="Document" r:id="rId3" imgW="5486198" imgH="4063850" progId="Word.Document.12">
                  <p:embed/>
                </p:oleObj>
              </mc:Choice>
              <mc:Fallback>
                <p:oleObj name="Document" r:id="rId3" imgW="5486198" imgH="4063850" progId="Word.Document.12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2863"/>
                        <a:ext cx="9144000" cy="6772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Box 2">
            <a:extLst>
              <a:ext uri="{FF2B5EF4-FFF2-40B4-BE49-F238E27FC236}">
                <a16:creationId xmlns:a16="http://schemas.microsoft.com/office/drawing/2014/main" id="{88092797-2664-4544-91EF-CB1F7C188D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914400"/>
            <a:ext cx="70453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/>
              <a:t>City of Santa Cruz average daily water production:</a:t>
            </a:r>
          </a:p>
        </p:txBody>
      </p:sp>
      <p:sp>
        <p:nvSpPr>
          <p:cNvPr id="26626" name="TextBox 3">
            <a:extLst>
              <a:ext uri="{FF2B5EF4-FFF2-40B4-BE49-F238E27FC236}">
                <a16:creationId xmlns:a16="http://schemas.microsoft.com/office/drawing/2014/main" id="{8B17CA71-4516-40FF-A74B-EDAFF026FA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0988" y="2133600"/>
            <a:ext cx="59737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4000"/>
              <a:t>10 million gallons per day</a:t>
            </a:r>
          </a:p>
        </p:txBody>
      </p:sp>
      <p:sp>
        <p:nvSpPr>
          <p:cNvPr id="26627" name="TextBox 4">
            <a:extLst>
              <a:ext uri="{FF2B5EF4-FFF2-40B4-BE49-F238E27FC236}">
                <a16:creationId xmlns:a16="http://schemas.microsoft.com/office/drawing/2014/main" id="{F9425449-9E1D-4296-9BCD-C9954CE521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7825" y="3429000"/>
            <a:ext cx="57435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i="1"/>
              <a:t>(1 cubic foot of water    =    7.48 gallons)</a:t>
            </a:r>
          </a:p>
        </p:txBody>
      </p:sp>
      <p:sp>
        <p:nvSpPr>
          <p:cNvPr id="26628" name="TextBox 5">
            <a:extLst>
              <a:ext uri="{FF2B5EF4-FFF2-40B4-BE49-F238E27FC236}">
                <a16:creationId xmlns:a16="http://schemas.microsoft.com/office/drawing/2014/main" id="{13832F72-56D0-4DA6-B4BA-182C07148C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4419600"/>
            <a:ext cx="57292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4000" b="1"/>
              <a:t>10 mgd     ~      15.5 cfs</a:t>
            </a:r>
          </a:p>
        </p:txBody>
      </p:sp>
      <p:sp>
        <p:nvSpPr>
          <p:cNvPr id="26629" name="TextBox 6">
            <a:extLst>
              <a:ext uri="{FF2B5EF4-FFF2-40B4-BE49-F238E27FC236}">
                <a16:creationId xmlns:a16="http://schemas.microsoft.com/office/drawing/2014/main" id="{45085997-90B4-4AE3-ADBA-F448875F4A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5943600"/>
            <a:ext cx="55641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/>
              <a:t>Current actual….6  mgd   ~      9.28 cfs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Box 2">
            <a:extLst>
              <a:ext uri="{FF2B5EF4-FFF2-40B4-BE49-F238E27FC236}">
                <a16:creationId xmlns:a16="http://schemas.microsoft.com/office/drawing/2014/main" id="{B0E972F6-3D22-4E95-A6AB-4592AD6D7F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988" y="838200"/>
            <a:ext cx="7415212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3200"/>
              <a:t>How do cities meet their many, sometimes-conflicting water needs?</a:t>
            </a:r>
          </a:p>
        </p:txBody>
      </p:sp>
      <p:sp>
        <p:nvSpPr>
          <p:cNvPr id="27650" name="TextBox 3">
            <a:extLst>
              <a:ext uri="{FF2B5EF4-FFF2-40B4-BE49-F238E27FC236}">
                <a16:creationId xmlns:a16="http://schemas.microsoft.com/office/drawing/2014/main" id="{6559B7DE-C0E7-4E86-A098-0BD2211A45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2384425"/>
            <a:ext cx="8001000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1500" indent="-5715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buFontTx/>
              <a:buChar char="-"/>
            </a:pPr>
            <a:r>
              <a:rPr lang="en-US" altLang="en-US" sz="4000"/>
              <a:t>Local surface and groundwater</a:t>
            </a:r>
          </a:p>
          <a:p>
            <a:pPr>
              <a:buFontTx/>
              <a:buChar char="-"/>
            </a:pPr>
            <a:r>
              <a:rPr lang="en-US" altLang="en-US" sz="4000"/>
              <a:t>Conservation</a:t>
            </a:r>
          </a:p>
          <a:p>
            <a:pPr>
              <a:buFontTx/>
              <a:buChar char="-"/>
            </a:pPr>
            <a:r>
              <a:rPr lang="en-US" altLang="en-US" sz="4000"/>
              <a:t>Reuse</a:t>
            </a:r>
          </a:p>
          <a:p>
            <a:pPr>
              <a:buFontTx/>
              <a:buChar char="-"/>
            </a:pPr>
            <a:r>
              <a:rPr lang="en-US" altLang="en-US" sz="4000"/>
              <a:t>New supply</a:t>
            </a:r>
          </a:p>
          <a:p>
            <a:pPr>
              <a:buFontTx/>
              <a:buChar char="-"/>
            </a:pPr>
            <a:r>
              <a:rPr lang="en-US" altLang="en-US" sz="4000"/>
              <a:t>Re-prioritizing existing uses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Box 3">
            <a:extLst>
              <a:ext uri="{FF2B5EF4-FFF2-40B4-BE49-F238E27FC236}">
                <a16:creationId xmlns:a16="http://schemas.microsoft.com/office/drawing/2014/main" id="{F1E2D959-1ECC-40D5-9C03-2C8C2A8DB0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2384425"/>
            <a:ext cx="8001000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1500" indent="-5715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buFontTx/>
              <a:buChar char="-"/>
            </a:pPr>
            <a:r>
              <a:rPr lang="en-US" altLang="en-US" sz="4000"/>
              <a:t>Local surface and groundwater</a:t>
            </a:r>
          </a:p>
          <a:p>
            <a:pPr>
              <a:buFontTx/>
              <a:buChar char="-"/>
            </a:pPr>
            <a:r>
              <a:rPr lang="en-US" altLang="en-US" sz="4000"/>
              <a:t>Conservation</a:t>
            </a:r>
          </a:p>
          <a:p>
            <a:pPr>
              <a:buFontTx/>
              <a:buChar char="-"/>
            </a:pPr>
            <a:r>
              <a:rPr lang="en-US" altLang="en-US" sz="4000"/>
              <a:t>Reuse</a:t>
            </a:r>
          </a:p>
          <a:p>
            <a:pPr>
              <a:buFontTx/>
              <a:buChar char="-"/>
            </a:pPr>
            <a:r>
              <a:rPr lang="en-US" altLang="en-US" sz="4000"/>
              <a:t>New supply</a:t>
            </a:r>
          </a:p>
          <a:p>
            <a:pPr>
              <a:buFontTx/>
              <a:buChar char="-"/>
            </a:pPr>
            <a:r>
              <a:rPr lang="en-US" altLang="en-US" sz="4000"/>
              <a:t>Re-prioritizing existing uses</a:t>
            </a:r>
          </a:p>
        </p:txBody>
      </p:sp>
      <p:sp>
        <p:nvSpPr>
          <p:cNvPr id="28674" name="TextBox 1">
            <a:extLst>
              <a:ext uri="{FF2B5EF4-FFF2-40B4-BE49-F238E27FC236}">
                <a16:creationId xmlns:a16="http://schemas.microsoft.com/office/drawing/2014/main" id="{4A3B7310-B182-4A21-BB8A-C2DC63C5DC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7575" y="5799138"/>
            <a:ext cx="79216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i="1"/>
              <a:t>Each of these strategies requires a mix of technology, policy, economic incentives, and public acceptance.</a:t>
            </a:r>
          </a:p>
        </p:txBody>
      </p:sp>
      <p:sp>
        <p:nvSpPr>
          <p:cNvPr id="28675" name="TextBox 2">
            <a:extLst>
              <a:ext uri="{FF2B5EF4-FFF2-40B4-BE49-F238E27FC236}">
                <a16:creationId xmlns:a16="http://schemas.microsoft.com/office/drawing/2014/main" id="{59C9DF18-5FB3-40C4-86E3-9AF4F57C2B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988" y="838200"/>
            <a:ext cx="7415212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3200"/>
              <a:t>How do cities meet their many, sometimes-conflicting water needs?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Box 2">
            <a:extLst>
              <a:ext uri="{FF2B5EF4-FFF2-40B4-BE49-F238E27FC236}">
                <a16:creationId xmlns:a16="http://schemas.microsoft.com/office/drawing/2014/main" id="{8D6E4A94-0594-414D-8205-B7E2674B27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4988" y="1143000"/>
            <a:ext cx="74152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3200"/>
              <a:t>Examples of technologies</a:t>
            </a:r>
          </a:p>
        </p:txBody>
      </p:sp>
      <p:sp>
        <p:nvSpPr>
          <p:cNvPr id="29698" name="TextBox 1">
            <a:extLst>
              <a:ext uri="{FF2B5EF4-FFF2-40B4-BE49-F238E27FC236}">
                <a16:creationId xmlns:a16="http://schemas.microsoft.com/office/drawing/2014/main" id="{B2412D78-E4C6-4EAB-8A1B-60469146EB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5075" y="1981200"/>
            <a:ext cx="4564063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/>
              <a:t>Pumps/piping/storage</a:t>
            </a:r>
          </a:p>
          <a:p>
            <a:r>
              <a:rPr lang="en-US" altLang="en-US"/>
              <a:t>Flood protection</a:t>
            </a:r>
          </a:p>
          <a:p>
            <a:r>
              <a:rPr lang="en-US" altLang="en-US"/>
              <a:t>Sensors/measurement/analytics</a:t>
            </a:r>
          </a:p>
          <a:p>
            <a:r>
              <a:rPr lang="en-US" altLang="en-US"/>
              <a:t>Treatment</a:t>
            </a:r>
          </a:p>
          <a:p>
            <a:r>
              <a:rPr lang="en-US" altLang="en-US"/>
              <a:t>Emergency response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Box 2">
            <a:extLst>
              <a:ext uri="{FF2B5EF4-FFF2-40B4-BE49-F238E27FC236}">
                <a16:creationId xmlns:a16="http://schemas.microsoft.com/office/drawing/2014/main" id="{B7BD445D-136C-4C04-80C2-BCAC8751D6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143000"/>
            <a:ext cx="74152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3200"/>
              <a:t>Examples of policies</a:t>
            </a:r>
          </a:p>
        </p:txBody>
      </p:sp>
      <p:sp>
        <p:nvSpPr>
          <p:cNvPr id="30722" name="TextBox 1">
            <a:extLst>
              <a:ext uri="{FF2B5EF4-FFF2-40B4-BE49-F238E27FC236}">
                <a16:creationId xmlns:a16="http://schemas.microsoft.com/office/drawing/2014/main" id="{7053AFAD-FC48-4A8C-928A-FECA0AAE3E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7288" y="1981200"/>
            <a:ext cx="7377112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/>
              <a:t>Public Information</a:t>
            </a:r>
          </a:p>
          <a:p>
            <a:r>
              <a:rPr lang="en-US" altLang="en-US"/>
              <a:t>Conservation campaigns or rules</a:t>
            </a:r>
          </a:p>
          <a:p>
            <a:r>
              <a:rPr lang="en-US" altLang="en-US"/>
              <a:t>Defining water rights to achieve public goals on use or quality after use</a:t>
            </a:r>
          </a:p>
          <a:p>
            <a:endParaRPr lang="en-US" alt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Box 2">
            <a:extLst>
              <a:ext uri="{FF2B5EF4-FFF2-40B4-BE49-F238E27FC236}">
                <a16:creationId xmlns:a16="http://schemas.microsoft.com/office/drawing/2014/main" id="{17EF6CA1-5F3C-4CE4-AE6F-0FBB4BD25A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828800"/>
            <a:ext cx="74152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3200"/>
              <a:t>Examples of economic incentives</a:t>
            </a:r>
          </a:p>
        </p:txBody>
      </p:sp>
      <p:sp>
        <p:nvSpPr>
          <p:cNvPr id="31746" name="TextBox 1">
            <a:extLst>
              <a:ext uri="{FF2B5EF4-FFF2-40B4-BE49-F238E27FC236}">
                <a16:creationId xmlns:a16="http://schemas.microsoft.com/office/drawing/2014/main" id="{ED81DAD0-1492-438C-AF4E-F657B36E1D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7288" y="2667000"/>
            <a:ext cx="737711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/>
              <a:t>Water Pricing – usage and fixed costs and fees</a:t>
            </a:r>
          </a:p>
          <a:p>
            <a:r>
              <a:rPr lang="en-US" altLang="en-US"/>
              <a:t>Financial penalties for overuse or polluting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Box 2">
            <a:extLst>
              <a:ext uri="{FF2B5EF4-FFF2-40B4-BE49-F238E27FC236}">
                <a16:creationId xmlns:a16="http://schemas.microsoft.com/office/drawing/2014/main" id="{039835AD-7A9D-4F8E-9F81-646171BB3F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609600"/>
            <a:ext cx="74152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3200"/>
              <a:t>Examples of “public acceptance”</a:t>
            </a:r>
          </a:p>
        </p:txBody>
      </p:sp>
      <p:sp>
        <p:nvSpPr>
          <p:cNvPr id="32770" name="TextBox 1">
            <a:extLst>
              <a:ext uri="{FF2B5EF4-FFF2-40B4-BE49-F238E27FC236}">
                <a16:creationId xmlns:a16="http://schemas.microsoft.com/office/drawing/2014/main" id="{A2A646B5-A20B-4EE9-880A-8C25EFE9A7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7288" y="1447800"/>
            <a:ext cx="7377112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  <a:p>
            <a:r>
              <a:rPr lang="en-US" altLang="en-US"/>
              <a:t>Water Reliability Standards</a:t>
            </a:r>
          </a:p>
          <a:p>
            <a:r>
              <a:rPr lang="en-US" altLang="en-US"/>
              <a:t>	It’s “OK” to have severe water cutbacks in a 	severe drought.  </a:t>
            </a:r>
          </a:p>
          <a:p>
            <a:endParaRPr lang="en-US" altLang="en-US"/>
          </a:p>
          <a:p>
            <a:r>
              <a:rPr lang="en-US" altLang="en-US"/>
              <a:t>	It’s “OK” to have water that doesn’t taste 	perfect.</a:t>
            </a:r>
          </a:p>
          <a:p>
            <a:endParaRPr lang="en-US" altLang="en-US"/>
          </a:p>
          <a:p>
            <a:r>
              <a:rPr lang="en-US" altLang="en-US"/>
              <a:t>	OR – it’s NOT OK to ever compromise on water 	supply and quality.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4">
            <a:extLst>
              <a:ext uri="{FF2B5EF4-FFF2-40B4-BE49-F238E27FC236}">
                <a16:creationId xmlns:a16="http://schemas.microsoft.com/office/drawing/2014/main" id="{43E6914B-7863-487A-A9FC-5241ADEF6F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113" y="533400"/>
            <a:ext cx="7615237" cy="323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457200" indent="-457200">
              <a:defRPr/>
            </a:pPr>
            <a:r>
              <a:rPr lang="en-US" sz="3600" b="1" dirty="0">
                <a:latin typeface="Arial" charset="0"/>
                <a:ea typeface="ＭＳ Ｐゴシック" charset="0"/>
                <a:cs typeface="ＭＳ Ｐゴシック" charset="0"/>
              </a:rPr>
              <a:t>WATERLAB</a:t>
            </a:r>
          </a:p>
          <a:p>
            <a:pPr>
              <a:defRPr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457200" indent="-457200">
              <a:buFont typeface="Arial" charset="0"/>
              <a:buNone/>
              <a:defRPr/>
            </a:pPr>
            <a:r>
              <a:rPr lang="en-US" b="1" i="1" dirty="0">
                <a:latin typeface="Arial" charset="0"/>
                <a:ea typeface="ＭＳ Ｐゴシック" charset="0"/>
                <a:cs typeface="ＭＳ Ｐゴシック" charset="0"/>
              </a:rPr>
              <a:t>The Water Teaching and Research Laboratory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457200" indent="-457200">
              <a:buFont typeface="Arial" charset="0"/>
              <a:buNone/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Operated by the Center for Integrated Water Research</a:t>
            </a:r>
          </a:p>
          <a:p>
            <a:pPr marL="457200" indent="-457200">
              <a:buFont typeface="Arial" charset="0"/>
              <a:buNone/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University of California, Santa Cruz</a:t>
            </a:r>
          </a:p>
          <a:p>
            <a:pPr marL="457200" indent="-457200">
              <a:buFont typeface="Arial" charset="0"/>
              <a:buNone/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In collaboration with</a:t>
            </a:r>
          </a:p>
          <a:p>
            <a:pPr marL="457200" indent="-457200">
              <a:buFont typeface="Arial" charset="0"/>
              <a:buNone/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Watsonville Water Resources Center</a:t>
            </a:r>
          </a:p>
          <a:p>
            <a:pPr marL="457200" indent="-457200">
              <a:buFont typeface="Arial" charset="0"/>
              <a:buNone/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City of Watsonville</a:t>
            </a:r>
          </a:p>
        </p:txBody>
      </p:sp>
      <p:pic>
        <p:nvPicPr>
          <p:cNvPr id="33794" name="Picture 1" descr="UC Seal.tiff (best)">
            <a:extLst>
              <a:ext uri="{FF2B5EF4-FFF2-40B4-BE49-F238E27FC236}">
                <a16:creationId xmlns:a16="http://schemas.microsoft.com/office/drawing/2014/main" id="{F5506403-90E6-436B-96FF-72E64010CA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72000"/>
            <a:ext cx="2133600" cy="210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7" descr="3 final logo">
            <a:extLst>
              <a:ext uri="{FF2B5EF4-FFF2-40B4-BE49-F238E27FC236}">
                <a16:creationId xmlns:a16="http://schemas.microsoft.com/office/drawing/2014/main" id="{56BBA3E0-0146-4433-9F94-4F984AFAD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99"/>
          <a:stretch>
            <a:fillRect/>
          </a:stretch>
        </p:blipFill>
        <p:spPr bwMode="auto">
          <a:xfrm>
            <a:off x="5029200" y="4724400"/>
            <a:ext cx="5334000" cy="282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3A502D25-AFD1-42CF-A8EB-D560C79A4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350" y="4343400"/>
            <a:ext cx="1822450" cy="235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Box 2">
            <a:extLst>
              <a:ext uri="{FF2B5EF4-FFF2-40B4-BE49-F238E27FC236}">
                <a16:creationId xmlns:a16="http://schemas.microsoft.com/office/drawing/2014/main" id="{84A32412-8783-44A4-9692-CC98B086D4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988" y="838200"/>
            <a:ext cx="77200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3200"/>
              <a:t>The Fresh Water Management Challenge</a:t>
            </a:r>
          </a:p>
        </p:txBody>
      </p:sp>
      <p:sp>
        <p:nvSpPr>
          <p:cNvPr id="16386" name="TextBox 3">
            <a:extLst>
              <a:ext uri="{FF2B5EF4-FFF2-40B4-BE49-F238E27FC236}">
                <a16:creationId xmlns:a16="http://schemas.microsoft.com/office/drawing/2014/main" id="{5F541537-4F85-48B4-B8CC-5475D4FD43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828800"/>
            <a:ext cx="8001000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4000"/>
              <a:t>Water doesn't arrive where, when, and in the quality and quantity in which it is needed.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">
            <a:extLst>
              <a:ext uri="{FF2B5EF4-FFF2-40B4-BE49-F238E27FC236}">
                <a16:creationId xmlns:a16="http://schemas.microsoft.com/office/drawing/2014/main" id="{F5672F4D-FE9D-4C2B-AE53-134A4BE6E5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581275"/>
            <a:ext cx="7772400" cy="357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2" name="Rectangle 2">
            <a:extLst>
              <a:ext uri="{FF2B5EF4-FFF2-40B4-BE49-F238E27FC236}">
                <a16:creationId xmlns:a16="http://schemas.microsoft.com/office/drawing/2014/main" id="{2AD46445-4BA6-464F-9E74-B84FDF418C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990600"/>
            <a:ext cx="7772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buFontTx/>
              <a:buChar char="-"/>
            </a:pPr>
            <a:r>
              <a:rPr lang="en-US" altLang="en-US"/>
              <a:t>Watsonville Water Resources Center has the space, location, and lab facilities to accommodate a water research laboratory.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">
            <a:extLst>
              <a:ext uri="{FF2B5EF4-FFF2-40B4-BE49-F238E27FC236}">
                <a16:creationId xmlns:a16="http://schemas.microsoft.com/office/drawing/2014/main" id="{304B2AA9-6490-4E1C-BC5B-62700C0E9F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00213" y="685800"/>
            <a:ext cx="12249151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>
            <a:extLst>
              <a:ext uri="{FF2B5EF4-FFF2-40B4-BE49-F238E27FC236}">
                <a16:creationId xmlns:a16="http://schemas.microsoft.com/office/drawing/2014/main" id="{3DB798CA-EB8B-4039-BDC5-BEEDFA1AD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19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9938" name="Rectangle 3">
            <a:extLst>
              <a:ext uri="{FF2B5EF4-FFF2-40B4-BE49-F238E27FC236}">
                <a16:creationId xmlns:a16="http://schemas.microsoft.com/office/drawing/2014/main" id="{758F3AC9-6A2A-4F9A-93DD-098E198945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4572000"/>
            <a:ext cx="56483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b="1"/>
              <a:t>June, 2011, construction begins on the WaterLab Building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" descr="IMG_0644">
            <a:extLst>
              <a:ext uri="{FF2B5EF4-FFF2-40B4-BE49-F238E27FC236}">
                <a16:creationId xmlns:a16="http://schemas.microsoft.com/office/drawing/2014/main" id="{A3C3372C-70C9-468B-9C4A-E60E96666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0"/>
            <a:ext cx="7772400" cy="1036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6" name="Rectangle 3">
            <a:extLst>
              <a:ext uri="{FF2B5EF4-FFF2-40B4-BE49-F238E27FC236}">
                <a16:creationId xmlns:a16="http://schemas.microsoft.com/office/drawing/2014/main" id="{C2F4F078-315A-4312-BB4F-6F37214D46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304800"/>
            <a:ext cx="526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b="1"/>
              <a:t>Early August, 2011 - building is up!</a:t>
            </a:r>
          </a:p>
        </p:txBody>
      </p:sp>
      <p:sp>
        <p:nvSpPr>
          <p:cNvPr id="41987" name="TextBox 1">
            <a:extLst>
              <a:ext uri="{FF2B5EF4-FFF2-40B4-BE49-F238E27FC236}">
                <a16:creationId xmlns:a16="http://schemas.microsoft.com/office/drawing/2014/main" id="{6E8D12B1-BD82-4EBD-9399-88D0435F74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2550" y="990600"/>
            <a:ext cx="13477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b="1"/>
              <a:t>24’ x 55’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2" descr="IMG_1733">
            <a:extLst>
              <a:ext uri="{FF2B5EF4-FFF2-40B4-BE49-F238E27FC236}">
                <a16:creationId xmlns:a16="http://schemas.microsoft.com/office/drawing/2014/main" id="{1C718372-20D7-444D-AE7D-A06086F3A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5338" y="0"/>
            <a:ext cx="99393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4" name="Rectangle 3">
            <a:extLst>
              <a:ext uri="{FF2B5EF4-FFF2-40B4-BE49-F238E27FC236}">
                <a16:creationId xmlns:a16="http://schemas.microsoft.com/office/drawing/2014/main" id="{711F2414-627E-4496-959F-42215898EB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5289550"/>
            <a:ext cx="45720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b="1"/>
              <a:t>Late August, 2011: WaterLab has its first event - the </a:t>
            </a:r>
          </a:p>
          <a:p>
            <a:r>
              <a:rPr lang="en-US" altLang="en-US" b="1"/>
              <a:t>opening of the RO crate.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>
            <a:extLst>
              <a:ext uri="{FF2B5EF4-FFF2-40B4-BE49-F238E27FC236}">
                <a16:creationId xmlns:a16="http://schemas.microsoft.com/office/drawing/2014/main" id="{138892F4-7DCA-48B6-8BCF-44FBC5EE56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228600"/>
            <a:ext cx="7315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800" b="1"/>
              <a:t>Current infrastructure</a:t>
            </a:r>
            <a:endParaRPr lang="en-US" altLang="en-US"/>
          </a:p>
        </p:txBody>
      </p:sp>
      <p:pic>
        <p:nvPicPr>
          <p:cNvPr id="46082" name="Picture 1">
            <a:extLst>
              <a:ext uri="{FF2B5EF4-FFF2-40B4-BE49-F238E27FC236}">
                <a16:creationId xmlns:a16="http://schemas.microsoft.com/office/drawing/2014/main" id="{EE716AB9-604B-406D-B7DB-033A3A1825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762000"/>
            <a:ext cx="8128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>
            <a:extLst>
              <a:ext uri="{FF2B5EF4-FFF2-40B4-BE49-F238E27FC236}">
                <a16:creationId xmlns:a16="http://schemas.microsoft.com/office/drawing/2014/main" id="{B8F624EF-2F01-4A9A-87CA-3DE7BE87B5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228600"/>
            <a:ext cx="7315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800" b="1"/>
              <a:t>Current infrastructure</a:t>
            </a:r>
            <a:endParaRPr lang="en-US" altLang="en-US"/>
          </a:p>
        </p:txBody>
      </p:sp>
      <p:pic>
        <p:nvPicPr>
          <p:cNvPr id="48130" name="Picture 1">
            <a:extLst>
              <a:ext uri="{FF2B5EF4-FFF2-40B4-BE49-F238E27FC236}">
                <a16:creationId xmlns:a16="http://schemas.microsoft.com/office/drawing/2014/main" id="{37B86545-7BC1-40E4-98E9-9835C57E54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762000"/>
            <a:ext cx="3556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TextBox 1">
            <a:extLst>
              <a:ext uri="{FF2B5EF4-FFF2-40B4-BE49-F238E27FC236}">
                <a16:creationId xmlns:a16="http://schemas.microsoft.com/office/drawing/2014/main" id="{A91AA43B-96E7-4DEC-89C7-5D92AF2C5D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1143000"/>
            <a:ext cx="4703763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/>
              <a:t>Plumbed supply of secondary and tertiary-treated wastewater</a:t>
            </a:r>
          </a:p>
          <a:p>
            <a:endParaRPr lang="en-US" altLang="en-US"/>
          </a:p>
          <a:p>
            <a:r>
              <a:rPr lang="en-US" altLang="en-US"/>
              <a:t>Up to 60 GPM flowrate</a:t>
            </a:r>
          </a:p>
          <a:p>
            <a:endParaRPr lang="en-US" altLang="en-US"/>
          </a:p>
          <a:p>
            <a:r>
              <a:rPr lang="en-US" altLang="en-US"/>
              <a:t>Initial testing for turbidity, pH, and conductivity installed.</a:t>
            </a:r>
          </a:p>
          <a:p>
            <a:endParaRPr lang="en-US" altLang="en-US"/>
          </a:p>
          <a:p>
            <a:r>
              <a:rPr lang="en-US" altLang="en-US"/>
              <a:t>Wastewater flows to headworks for treatment plant</a:t>
            </a:r>
          </a:p>
          <a:p>
            <a:endParaRPr lang="en-US" altLang="en-US"/>
          </a:p>
          <a:p>
            <a:r>
              <a:rPr lang="en-US" altLang="en-US"/>
              <a:t>4 research bays</a:t>
            </a:r>
          </a:p>
          <a:p>
            <a:endParaRPr lang="en-US" altLang="en-US"/>
          </a:p>
          <a:p>
            <a:r>
              <a:rPr lang="en-US" altLang="en-US"/>
              <a:t>Roll-up door</a:t>
            </a:r>
          </a:p>
          <a:p>
            <a:endParaRPr lang="en-US" alt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>
            <a:extLst>
              <a:ext uri="{FF2B5EF4-FFF2-40B4-BE49-F238E27FC236}">
                <a16:creationId xmlns:a16="http://schemas.microsoft.com/office/drawing/2014/main" id="{507A0C32-8B7F-45D9-902C-AE62975358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228600"/>
            <a:ext cx="7315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800" b="1"/>
              <a:t>Current infrastructure</a:t>
            </a:r>
            <a:endParaRPr lang="en-US" altLang="en-US"/>
          </a:p>
        </p:txBody>
      </p:sp>
      <p:pic>
        <p:nvPicPr>
          <p:cNvPr id="50178" name="Picture 2">
            <a:extLst>
              <a:ext uri="{FF2B5EF4-FFF2-40B4-BE49-F238E27FC236}">
                <a16:creationId xmlns:a16="http://schemas.microsoft.com/office/drawing/2014/main" id="{76FF278C-EBE6-44A2-AF69-78FDC54420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762000"/>
            <a:ext cx="8128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TextBox 1">
            <a:extLst>
              <a:ext uri="{FF2B5EF4-FFF2-40B4-BE49-F238E27FC236}">
                <a16:creationId xmlns:a16="http://schemas.microsoft.com/office/drawing/2014/main" id="{8EEC3111-EE90-48A8-9D75-F054363C02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9475" y="2128838"/>
            <a:ext cx="23923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b="1"/>
              <a:t>Research Bays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11DA96E-28C7-4C7E-912A-D688D1803C22}"/>
              </a:ext>
            </a:extLst>
          </p:cNvPr>
          <p:cNvCxnSpPr/>
          <p:nvPr/>
        </p:nvCxnSpPr>
        <p:spPr bwMode="auto">
          <a:xfrm>
            <a:off x="3581400" y="2590800"/>
            <a:ext cx="685800" cy="91440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B4BEBFC-96C8-4C5E-9087-B3C811D080EA}"/>
              </a:ext>
            </a:extLst>
          </p:cNvPr>
          <p:cNvCxnSpPr/>
          <p:nvPr/>
        </p:nvCxnSpPr>
        <p:spPr bwMode="auto">
          <a:xfrm flipH="1">
            <a:off x="2743200" y="2590800"/>
            <a:ext cx="304800" cy="160020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3">
            <a:extLst>
              <a:ext uri="{FF2B5EF4-FFF2-40B4-BE49-F238E27FC236}">
                <a16:creationId xmlns:a16="http://schemas.microsoft.com/office/drawing/2014/main" id="{A7D5C487-37EE-4D3A-B5BC-BB335146A9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6" name="TextBox 4">
            <a:extLst>
              <a:ext uri="{FF2B5EF4-FFF2-40B4-BE49-F238E27FC236}">
                <a16:creationId xmlns:a16="http://schemas.microsoft.com/office/drawing/2014/main" id="{8628F257-4D7C-49A7-94FE-F60BD0EF09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7650" y="1066800"/>
            <a:ext cx="1143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b="1" i="1"/>
              <a:t>GOAL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>
            <a:extLst>
              <a:ext uri="{FF2B5EF4-FFF2-40B4-BE49-F238E27FC236}">
                <a16:creationId xmlns:a16="http://schemas.microsoft.com/office/drawing/2014/main" id="{C910B557-8A39-4A83-BB97-EDD8D5FFB9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228600"/>
            <a:ext cx="7315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800" b="1"/>
              <a:t>Current infrastructure</a:t>
            </a:r>
            <a:endParaRPr lang="en-US" altLang="en-US"/>
          </a:p>
        </p:txBody>
      </p:sp>
      <p:pic>
        <p:nvPicPr>
          <p:cNvPr id="53250" name="Picture 2">
            <a:extLst>
              <a:ext uri="{FF2B5EF4-FFF2-40B4-BE49-F238E27FC236}">
                <a16:creationId xmlns:a16="http://schemas.microsoft.com/office/drawing/2014/main" id="{608050FA-CCAB-4C77-9EA6-E180A14E7B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762000"/>
            <a:ext cx="8128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Box 2">
            <a:extLst>
              <a:ext uri="{FF2B5EF4-FFF2-40B4-BE49-F238E27FC236}">
                <a16:creationId xmlns:a16="http://schemas.microsoft.com/office/drawing/2014/main" id="{9D6508CA-A182-42F5-8BB5-B332E0A072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988" y="838200"/>
            <a:ext cx="77200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3200"/>
              <a:t>The Fresh Water Management Challenge</a:t>
            </a:r>
          </a:p>
        </p:txBody>
      </p:sp>
      <p:sp>
        <p:nvSpPr>
          <p:cNvPr id="17410" name="TextBox 3">
            <a:extLst>
              <a:ext uri="{FF2B5EF4-FFF2-40B4-BE49-F238E27FC236}">
                <a16:creationId xmlns:a16="http://schemas.microsoft.com/office/drawing/2014/main" id="{4808A465-6671-4105-A476-34643312AF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828800"/>
            <a:ext cx="800100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4000"/>
              <a:t>Water doesn't arrive where, when, and in the quality and quantity in which it is needed.</a:t>
            </a:r>
          </a:p>
          <a:p>
            <a:endParaRPr lang="en-US" altLang="en-US" sz="4000"/>
          </a:p>
          <a:p>
            <a:r>
              <a:rPr lang="en-US" altLang="en-US" sz="4000"/>
              <a:t>Therefore, ongoing intervention in natural systems is needed to meet society’s water needs.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>
            <a:extLst>
              <a:ext uri="{FF2B5EF4-FFF2-40B4-BE49-F238E27FC236}">
                <a16:creationId xmlns:a16="http://schemas.microsoft.com/office/drawing/2014/main" id="{2A1AF2E2-20F7-408C-87BF-5C29CEB0AB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228600"/>
            <a:ext cx="7315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800" b="1"/>
              <a:t>Current infrastructure</a:t>
            </a:r>
            <a:endParaRPr lang="en-US" altLang="en-US"/>
          </a:p>
        </p:txBody>
      </p:sp>
      <p:pic>
        <p:nvPicPr>
          <p:cNvPr id="55298" name="Picture 2">
            <a:extLst>
              <a:ext uri="{FF2B5EF4-FFF2-40B4-BE49-F238E27FC236}">
                <a16:creationId xmlns:a16="http://schemas.microsoft.com/office/drawing/2014/main" id="{5390C520-E83E-41D9-824D-5D59AAB640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762000"/>
            <a:ext cx="41656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TextBox 1">
            <a:extLst>
              <a:ext uri="{FF2B5EF4-FFF2-40B4-BE49-F238E27FC236}">
                <a16:creationId xmlns:a16="http://schemas.microsoft.com/office/drawing/2014/main" id="{D4C25EA2-4D91-4A02-A211-E7BED0865A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2500" y="1025525"/>
            <a:ext cx="4076700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/>
              <a:t>Outside:</a:t>
            </a:r>
          </a:p>
          <a:p>
            <a:endParaRPr lang="en-US" altLang="en-US"/>
          </a:p>
          <a:p>
            <a:r>
              <a:rPr lang="en-US" altLang="en-US"/>
              <a:t>   Holding tanks</a:t>
            </a:r>
          </a:p>
          <a:p>
            <a:endParaRPr lang="en-US" altLang="en-US"/>
          </a:p>
          <a:p>
            <a:r>
              <a:rPr lang="en-US" altLang="en-US"/>
              <a:t>   Slow-sand filtration unit</a:t>
            </a:r>
          </a:p>
          <a:p>
            <a:endParaRPr lang="en-US" altLang="en-US"/>
          </a:p>
          <a:p>
            <a:r>
              <a:rPr lang="en-US" altLang="en-US"/>
              <a:t>Nearby:</a:t>
            </a:r>
          </a:p>
          <a:p>
            <a:endParaRPr lang="en-US" altLang="en-US"/>
          </a:p>
          <a:p>
            <a:r>
              <a:rPr lang="en-US" altLang="en-US"/>
              <a:t>   Regional water quality</a:t>
            </a:r>
          </a:p>
          <a:p>
            <a:r>
              <a:rPr lang="en-US" altLang="en-US"/>
              <a:t>   testing facility</a:t>
            </a:r>
          </a:p>
          <a:p>
            <a:endParaRPr lang="en-US" altLang="en-US"/>
          </a:p>
          <a:p>
            <a:r>
              <a:rPr lang="en-US" altLang="en-US"/>
              <a:t>   30-student classroom</a:t>
            </a:r>
          </a:p>
          <a:p>
            <a:endParaRPr lang="en-US" altLang="en-US"/>
          </a:p>
          <a:p>
            <a:r>
              <a:rPr lang="en-US" altLang="en-US"/>
              <a:t>   Conference room</a:t>
            </a:r>
          </a:p>
          <a:p>
            <a:endParaRPr lang="en-US" altLang="en-US"/>
          </a:p>
        </p:txBody>
      </p:sp>
      <p:pic>
        <p:nvPicPr>
          <p:cNvPr id="55300" name="Picture 1">
            <a:extLst>
              <a:ext uri="{FF2B5EF4-FFF2-40B4-BE49-F238E27FC236}">
                <a16:creationId xmlns:a16="http://schemas.microsoft.com/office/drawing/2014/main" id="{C7BDCAE5-A25C-4745-BFBD-AA2067A94B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038600"/>
            <a:ext cx="2667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extBox 1">
            <a:extLst>
              <a:ext uri="{FF2B5EF4-FFF2-40B4-BE49-F238E27FC236}">
                <a16:creationId xmlns:a16="http://schemas.microsoft.com/office/drawing/2014/main" id="{62B30284-0D5C-472F-99DE-13D9CB5928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3838" y="2779713"/>
            <a:ext cx="1857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57346" name="TextBox 2">
            <a:extLst>
              <a:ext uri="{FF2B5EF4-FFF2-40B4-BE49-F238E27FC236}">
                <a16:creationId xmlns:a16="http://schemas.microsoft.com/office/drawing/2014/main" id="{0B747A06-B1CE-4756-B6E8-F4364C5C16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2209800"/>
            <a:ext cx="49672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3600" b="1" i="1"/>
              <a:t>Thanks – Questions?</a:t>
            </a:r>
            <a:endParaRPr lang="en-US" altLang="en-US" sz="3600" i="1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Box 2">
            <a:extLst>
              <a:ext uri="{FF2B5EF4-FFF2-40B4-BE49-F238E27FC236}">
                <a16:creationId xmlns:a16="http://schemas.microsoft.com/office/drawing/2014/main" id="{A729DEC6-4C81-44A4-A895-1533F6B40B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988" y="838200"/>
            <a:ext cx="63436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3200"/>
              <a:t>The same can be said for Energy:</a:t>
            </a:r>
          </a:p>
        </p:txBody>
      </p:sp>
      <p:sp>
        <p:nvSpPr>
          <p:cNvPr id="18434" name="TextBox 3">
            <a:extLst>
              <a:ext uri="{FF2B5EF4-FFF2-40B4-BE49-F238E27FC236}">
                <a16:creationId xmlns:a16="http://schemas.microsoft.com/office/drawing/2014/main" id="{6D6111DF-7FA3-4D62-A632-7E9616BDBC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828800"/>
            <a:ext cx="800100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4000"/>
              <a:t>Energy doesn't arrive where, when, and in the quality and quantity in which it is needed.</a:t>
            </a:r>
          </a:p>
          <a:p>
            <a:endParaRPr lang="en-US" altLang="en-US" sz="4000"/>
          </a:p>
          <a:p>
            <a:r>
              <a:rPr lang="en-US" altLang="en-US" sz="4000"/>
              <a:t>Therefore, ongoing intervention in natural systems is needed to meet society’s energy needs.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5DB552D-81C9-4674-8848-EDB6B6F68311}"/>
              </a:ext>
            </a:extLst>
          </p:cNvPr>
          <p:cNvSpPr txBox="1">
            <a:spLocks/>
          </p:cNvSpPr>
          <p:nvPr/>
        </p:nvSpPr>
        <p:spPr>
          <a:xfrm>
            <a:off x="5143500" y="244475"/>
            <a:ext cx="4094163" cy="2062103"/>
          </a:xfrm>
          <a:prstGeom prst="rect">
            <a:avLst/>
          </a:prstGeom>
          <a:effectLst/>
        </p:spPr>
        <p:txBody>
          <a:bodyPr>
            <a:spAutoFit/>
          </a:bodyPr>
          <a:lstStyle>
            <a:lvl1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charset="0"/>
              <a:buChar char="*"/>
              <a:defRPr sz="4600" b="1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ＭＳ Ｐゴシック" charset="0"/>
                <a:cs typeface="ＭＳ Ｐゴシック" charset="0"/>
              </a:defRPr>
            </a:lvl1pPr>
            <a:lvl2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charset="0"/>
              <a:buChar char="*"/>
              <a:defRPr sz="4600" b="1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2pPr>
            <a:lvl3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charset="0"/>
              <a:buChar char="*"/>
              <a:defRPr sz="4600" b="1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3pPr>
            <a:lvl4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charset="0"/>
              <a:buChar char="*"/>
              <a:defRPr sz="4600" b="1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4pPr>
            <a:lvl5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charset="0"/>
              <a:buChar char="*"/>
              <a:defRPr sz="4600" b="1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en-US" sz="3200" dirty="0"/>
              <a:t>Withdrawal vs. Consumption </a:t>
            </a:r>
            <a:br>
              <a:rPr lang="en-US" sz="3200" dirty="0"/>
            </a:br>
            <a:r>
              <a:rPr lang="en-US" sz="3200" i="1" dirty="0"/>
              <a:t>An Important Distinction</a:t>
            </a:r>
          </a:p>
        </p:txBody>
      </p:sp>
      <p:graphicFrame>
        <p:nvGraphicFramePr>
          <p:cNvPr id="19458" name="Chart 4">
            <a:extLst>
              <a:ext uri="{FF2B5EF4-FFF2-40B4-BE49-F238E27FC236}">
                <a16:creationId xmlns:a16="http://schemas.microsoft.com/office/drawing/2014/main" id="{E661EE58-4E44-4888-A295-AC5A48659042}"/>
              </a:ext>
            </a:extLst>
          </p:cNvPr>
          <p:cNvGraphicFramePr>
            <a:graphicFrameLocks/>
          </p:cNvGraphicFramePr>
          <p:nvPr/>
        </p:nvGraphicFramePr>
        <p:xfrm>
          <a:off x="717550" y="1457325"/>
          <a:ext cx="7867650" cy="5095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07" name="Worksheet" r:id="rId3" imgW="7864522" imgH="5096698" progId="Excel.Sheet.8">
                  <p:embed/>
                </p:oleObj>
              </mc:Choice>
              <mc:Fallback>
                <p:oleObj name="Worksheet" r:id="rId3" imgW="7864522" imgH="5096698" progId="Excel.Sheet.8">
                  <p:embed/>
                  <p:pic>
                    <p:nvPicPr>
                      <p:cNvPr id="0" name="Chart 4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7550" y="1457325"/>
                        <a:ext cx="7867650" cy="5095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1">
            <a:extLst>
              <a:ext uri="{FF2B5EF4-FFF2-40B4-BE49-F238E27FC236}">
                <a16:creationId xmlns:a16="http://schemas.microsoft.com/office/drawing/2014/main" id="{7758E5B4-B271-4FC0-B7AE-C41803308B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1650" y="3151188"/>
            <a:ext cx="1497013" cy="41751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400" b="1" i="1">
                <a:solidFill>
                  <a:schemeClr val="bg1"/>
                </a:solidFill>
              </a:rPr>
              <a:t>Thermoelectric</a:t>
            </a: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6103628C-EA27-48B9-9AAF-8AAD3F28C7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4100" y="1808163"/>
            <a:ext cx="1495425" cy="41751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1300" b="1" i="1">
                <a:solidFill>
                  <a:srgbClr val="D9D9D9"/>
                </a:solidFill>
              </a:rPr>
              <a:t>Domestic</a:t>
            </a:r>
          </a:p>
        </p:txBody>
      </p:sp>
      <p:grpSp>
        <p:nvGrpSpPr>
          <p:cNvPr id="19461" name="Group 38">
            <a:extLst>
              <a:ext uri="{FF2B5EF4-FFF2-40B4-BE49-F238E27FC236}">
                <a16:creationId xmlns:a16="http://schemas.microsoft.com/office/drawing/2014/main" id="{8F3F712A-DEE2-4E02-B80D-634C8079C49B}"/>
              </a:ext>
            </a:extLst>
          </p:cNvPr>
          <p:cNvGrpSpPr>
            <a:grpSpLocks/>
          </p:cNvGrpSpPr>
          <p:nvPr/>
        </p:nvGrpSpPr>
        <p:grpSpPr bwMode="auto">
          <a:xfrm>
            <a:off x="2916238" y="3602038"/>
            <a:ext cx="693737" cy="401637"/>
            <a:chOff x="2916238" y="3602038"/>
            <a:chExt cx="693737" cy="401637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CDAA9E31-D92E-4EF2-A470-77D39DFA39E5}"/>
                </a:ext>
              </a:extLst>
            </p:cNvPr>
            <p:cNvSpPr/>
            <p:nvPr/>
          </p:nvSpPr>
          <p:spPr bwMode="auto">
            <a:xfrm rot="1853120">
              <a:off x="3198998" y="3636647"/>
              <a:ext cx="226664" cy="366504"/>
            </a:xfrm>
            <a:custGeom>
              <a:avLst/>
              <a:gdLst>
                <a:gd name="connsiteX0" fmla="*/ 1917700 w 1917700"/>
                <a:gd name="connsiteY0" fmla="*/ 2965450 h 2965450"/>
                <a:gd name="connsiteX1" fmla="*/ 1752600 w 1917700"/>
                <a:gd name="connsiteY1" fmla="*/ 1212850 h 2965450"/>
                <a:gd name="connsiteX2" fmla="*/ 469900 w 1917700"/>
                <a:gd name="connsiteY2" fmla="*/ 0 h 2965450"/>
                <a:gd name="connsiteX3" fmla="*/ 311150 w 1917700"/>
                <a:gd name="connsiteY3" fmla="*/ 203200 h 2965450"/>
                <a:gd name="connsiteX4" fmla="*/ 95250 w 1917700"/>
                <a:gd name="connsiteY4" fmla="*/ 590550 h 2965450"/>
                <a:gd name="connsiteX5" fmla="*/ 0 w 1917700"/>
                <a:gd name="connsiteY5" fmla="*/ 927100 h 2965450"/>
                <a:gd name="connsiteX6" fmla="*/ 0 w 1917700"/>
                <a:gd name="connsiteY6" fmla="*/ 1435100 h 2965450"/>
                <a:gd name="connsiteX7" fmla="*/ 95250 w 1917700"/>
                <a:gd name="connsiteY7" fmla="*/ 1828800 h 2965450"/>
                <a:gd name="connsiteX8" fmla="*/ 260350 w 1917700"/>
                <a:gd name="connsiteY8" fmla="*/ 2146300 h 2965450"/>
                <a:gd name="connsiteX9" fmla="*/ 552450 w 1917700"/>
                <a:gd name="connsiteY9" fmla="*/ 2514600 h 2965450"/>
                <a:gd name="connsiteX10" fmla="*/ 927100 w 1917700"/>
                <a:gd name="connsiteY10" fmla="*/ 2762250 h 2965450"/>
                <a:gd name="connsiteX11" fmla="*/ 1206500 w 1917700"/>
                <a:gd name="connsiteY11" fmla="*/ 2882900 h 2965450"/>
                <a:gd name="connsiteX12" fmla="*/ 1600200 w 1917700"/>
                <a:gd name="connsiteY12" fmla="*/ 2965450 h 2965450"/>
                <a:gd name="connsiteX13" fmla="*/ 1917700 w 1917700"/>
                <a:gd name="connsiteY13" fmla="*/ 2965450 h 2965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17700" h="2965450">
                  <a:moveTo>
                    <a:pt x="1917700" y="2965450"/>
                  </a:moveTo>
                  <a:lnTo>
                    <a:pt x="1752600" y="1212850"/>
                  </a:lnTo>
                  <a:lnTo>
                    <a:pt x="469900" y="0"/>
                  </a:lnTo>
                  <a:lnTo>
                    <a:pt x="311150" y="203200"/>
                  </a:lnTo>
                  <a:lnTo>
                    <a:pt x="95250" y="590550"/>
                  </a:lnTo>
                  <a:lnTo>
                    <a:pt x="0" y="927100"/>
                  </a:lnTo>
                  <a:lnTo>
                    <a:pt x="0" y="1435100"/>
                  </a:lnTo>
                  <a:lnTo>
                    <a:pt x="95250" y="1828800"/>
                  </a:lnTo>
                  <a:lnTo>
                    <a:pt x="260350" y="2146300"/>
                  </a:lnTo>
                  <a:lnTo>
                    <a:pt x="552450" y="2514600"/>
                  </a:lnTo>
                  <a:lnTo>
                    <a:pt x="927100" y="2762250"/>
                  </a:lnTo>
                  <a:lnTo>
                    <a:pt x="1206500" y="2882900"/>
                  </a:lnTo>
                  <a:lnTo>
                    <a:pt x="1600200" y="2965450"/>
                  </a:lnTo>
                  <a:lnTo>
                    <a:pt x="1917700" y="2965450"/>
                  </a:lnTo>
                  <a:close/>
                </a:path>
              </a:pathLst>
            </a:cu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defRPr/>
              </a:pPr>
              <a:endParaRPr lang="en-US" sz="1100" i="1">
                <a:solidFill>
                  <a:srgbClr val="FFFFFF"/>
                </a:solidFill>
                <a:latin typeface="Calibri" charset="0"/>
              </a:endParaRPr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9D8903BB-D211-454A-9D8B-3B12B44398FD}"/>
                </a:ext>
              </a:extLst>
            </p:cNvPr>
            <p:cNvSpPr txBox="1"/>
            <p:nvPr/>
          </p:nvSpPr>
          <p:spPr bwMode="auto">
            <a:xfrm rot="160106">
              <a:off x="2916238" y="3602038"/>
              <a:ext cx="693737" cy="401637"/>
            </a:xfrm>
            <a:prstGeom prst="rect">
              <a:avLst/>
            </a:prstGeom>
            <a:noFill/>
            <a:ln w="9525" cmpd="sng"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tIns="0" bIns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1200" b="1" i="1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3</a:t>
              </a:r>
            </a:p>
          </p:txBody>
        </p:sp>
      </p:grpSp>
      <p:grpSp>
        <p:nvGrpSpPr>
          <p:cNvPr id="19462" name="Group 40">
            <a:extLst>
              <a:ext uri="{FF2B5EF4-FFF2-40B4-BE49-F238E27FC236}">
                <a16:creationId xmlns:a16="http://schemas.microsoft.com/office/drawing/2014/main" id="{EC69800D-5663-42A3-B9BB-86A0458E1ECA}"/>
              </a:ext>
            </a:extLst>
          </p:cNvPr>
          <p:cNvGrpSpPr>
            <a:grpSpLocks/>
          </p:cNvGrpSpPr>
          <p:nvPr/>
        </p:nvGrpSpPr>
        <p:grpSpPr bwMode="auto">
          <a:xfrm>
            <a:off x="3032125" y="2679700"/>
            <a:ext cx="1808163" cy="1620838"/>
            <a:chOff x="3032125" y="2679701"/>
            <a:chExt cx="1808163" cy="1620838"/>
          </a:xfrm>
        </p:grpSpPr>
        <p:sp>
          <p:nvSpPr>
            <p:cNvPr id="11" name="Pie 10">
              <a:extLst>
                <a:ext uri="{FF2B5EF4-FFF2-40B4-BE49-F238E27FC236}">
                  <a16:creationId xmlns:a16="http://schemas.microsoft.com/office/drawing/2014/main" id="{A35B7DE2-7226-4FEF-95D5-49F3022866E5}"/>
                </a:ext>
              </a:extLst>
            </p:cNvPr>
            <p:cNvSpPr/>
            <p:nvPr/>
          </p:nvSpPr>
          <p:spPr bwMode="auto">
            <a:xfrm rot="16732231">
              <a:off x="3125788" y="2586038"/>
              <a:ext cx="1620838" cy="1808163"/>
            </a:xfrm>
            <a:prstGeom prst="pie">
              <a:avLst>
                <a:gd name="adj1" fmla="val 21133213"/>
                <a:gd name="adj2" fmla="val 1194841"/>
              </a:avLst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defRPr/>
              </a:pPr>
              <a:endParaRPr lang="en-US" sz="1100" i="1">
                <a:solidFill>
                  <a:srgbClr val="FFFFFF"/>
                </a:solidFill>
                <a:latin typeface="Calibri" charset="0"/>
              </a:endParaRPr>
            </a:p>
          </p:txBody>
        </p:sp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AA0FFD3E-6169-4B75-9533-72CD676BC568}"/>
                </a:ext>
              </a:extLst>
            </p:cNvPr>
            <p:cNvSpPr txBox="1"/>
            <p:nvPr/>
          </p:nvSpPr>
          <p:spPr bwMode="auto">
            <a:xfrm>
              <a:off x="3921125" y="2908301"/>
              <a:ext cx="279400" cy="196850"/>
            </a:xfrm>
            <a:prstGeom prst="rect">
              <a:avLst/>
            </a:prstGeom>
            <a:noFill/>
            <a:ln w="9525" cmpd="sng"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t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200" b="1" i="1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7</a:t>
              </a:r>
            </a:p>
          </p:txBody>
        </p:sp>
      </p:grpSp>
      <p:grpSp>
        <p:nvGrpSpPr>
          <p:cNvPr id="19463" name="Group 41">
            <a:extLst>
              <a:ext uri="{FF2B5EF4-FFF2-40B4-BE49-F238E27FC236}">
                <a16:creationId xmlns:a16="http://schemas.microsoft.com/office/drawing/2014/main" id="{D0BC08CC-2E0E-4337-B9A8-F6D095CE04C2}"/>
              </a:ext>
            </a:extLst>
          </p:cNvPr>
          <p:cNvGrpSpPr>
            <a:grpSpLocks/>
          </p:cNvGrpSpPr>
          <p:nvPr/>
        </p:nvGrpSpPr>
        <p:grpSpPr bwMode="auto">
          <a:xfrm>
            <a:off x="2843213" y="3917950"/>
            <a:ext cx="1808162" cy="915988"/>
            <a:chOff x="2843213" y="3917950"/>
            <a:chExt cx="1808162" cy="915988"/>
          </a:xfrm>
        </p:grpSpPr>
        <p:sp>
          <p:nvSpPr>
            <p:cNvPr id="14" name="Pie 13">
              <a:extLst>
                <a:ext uri="{FF2B5EF4-FFF2-40B4-BE49-F238E27FC236}">
                  <a16:creationId xmlns:a16="http://schemas.microsoft.com/office/drawing/2014/main" id="{BD9D3912-E042-4484-AD09-F9D1AB4FC2EA}"/>
                </a:ext>
              </a:extLst>
            </p:cNvPr>
            <p:cNvSpPr/>
            <p:nvPr/>
          </p:nvSpPr>
          <p:spPr bwMode="auto">
            <a:xfrm rot="5763950">
              <a:off x="3289300" y="3471863"/>
              <a:ext cx="915988" cy="1808162"/>
            </a:xfrm>
            <a:prstGeom prst="pie">
              <a:avLst>
                <a:gd name="adj1" fmla="val 21133213"/>
                <a:gd name="adj2" fmla="val 1108348"/>
              </a:avLst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defRPr/>
              </a:pPr>
              <a:endParaRPr lang="en-US" sz="1100" i="1">
                <a:solidFill>
                  <a:srgbClr val="FFFFFF"/>
                </a:solidFill>
                <a:latin typeface="Calibri" charset="0"/>
              </a:endParaRPr>
            </a:p>
          </p:txBody>
        </p:sp>
        <p:sp>
          <p:nvSpPr>
            <p:cNvPr id="15" name="TextBox 9">
              <a:extLst>
                <a:ext uri="{FF2B5EF4-FFF2-40B4-BE49-F238E27FC236}">
                  <a16:creationId xmlns:a16="http://schemas.microsoft.com/office/drawing/2014/main" id="{76BA884A-C287-40A0-A6A3-442855E5E0BD}"/>
                </a:ext>
              </a:extLst>
            </p:cNvPr>
            <p:cNvSpPr txBox="1"/>
            <p:nvPr/>
          </p:nvSpPr>
          <p:spPr bwMode="auto">
            <a:xfrm>
              <a:off x="3536950" y="4627563"/>
              <a:ext cx="279400" cy="196850"/>
            </a:xfrm>
            <a:prstGeom prst="rect">
              <a:avLst/>
            </a:prstGeom>
            <a:noFill/>
            <a:ln w="9525" cmpd="sng"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t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200" b="1" i="1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4</a:t>
              </a:r>
            </a:p>
          </p:txBody>
        </p:sp>
      </p:grpSp>
      <p:grpSp>
        <p:nvGrpSpPr>
          <p:cNvPr id="19464" name="Group 42">
            <a:extLst>
              <a:ext uri="{FF2B5EF4-FFF2-40B4-BE49-F238E27FC236}">
                <a16:creationId xmlns:a16="http://schemas.microsoft.com/office/drawing/2014/main" id="{C29DEECE-19E6-421A-8BBA-A25E164CCB46}"/>
              </a:ext>
            </a:extLst>
          </p:cNvPr>
          <p:cNvGrpSpPr>
            <a:grpSpLocks/>
          </p:cNvGrpSpPr>
          <p:nvPr/>
        </p:nvGrpSpPr>
        <p:grpSpPr bwMode="auto">
          <a:xfrm>
            <a:off x="2974975" y="3656013"/>
            <a:ext cx="1808163" cy="1524000"/>
            <a:chOff x="2974975" y="3656013"/>
            <a:chExt cx="1808163" cy="1524000"/>
          </a:xfrm>
        </p:grpSpPr>
        <p:sp>
          <p:nvSpPr>
            <p:cNvPr id="17" name="Pie 16">
              <a:extLst>
                <a:ext uri="{FF2B5EF4-FFF2-40B4-BE49-F238E27FC236}">
                  <a16:creationId xmlns:a16="http://schemas.microsoft.com/office/drawing/2014/main" id="{A23F2BDC-DA8F-4CEC-8BB1-60E846E6B116}"/>
                </a:ext>
              </a:extLst>
            </p:cNvPr>
            <p:cNvSpPr/>
            <p:nvPr/>
          </p:nvSpPr>
          <p:spPr bwMode="auto">
            <a:xfrm rot="4219854">
              <a:off x="3119627" y="3511361"/>
              <a:ext cx="1518859" cy="1808163"/>
            </a:xfrm>
            <a:prstGeom prst="pie">
              <a:avLst>
                <a:gd name="adj1" fmla="val 724161"/>
                <a:gd name="adj2" fmla="val 1075712"/>
              </a:avLst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defRPr/>
              </a:pPr>
              <a:endParaRPr lang="en-US" sz="1100" i="1">
                <a:solidFill>
                  <a:srgbClr val="FFFFFF"/>
                </a:solidFill>
                <a:latin typeface="Calibri" charset="0"/>
              </a:endParaRPr>
            </a:p>
          </p:txBody>
        </p:sp>
        <p:sp>
          <p:nvSpPr>
            <p:cNvPr id="18" name="TextBox 9">
              <a:extLst>
                <a:ext uri="{FF2B5EF4-FFF2-40B4-BE49-F238E27FC236}">
                  <a16:creationId xmlns:a16="http://schemas.microsoft.com/office/drawing/2014/main" id="{72B42F60-96AB-4B84-A18D-C6F1665194A9}"/>
                </a:ext>
              </a:extLst>
            </p:cNvPr>
            <p:cNvSpPr txBox="1"/>
            <p:nvPr/>
          </p:nvSpPr>
          <p:spPr bwMode="auto">
            <a:xfrm>
              <a:off x="3786188" y="4983163"/>
              <a:ext cx="280987" cy="196850"/>
            </a:xfrm>
            <a:prstGeom prst="rect">
              <a:avLst/>
            </a:prstGeom>
            <a:noFill/>
            <a:ln w="9525" cmpd="sng"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t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200" b="1" i="1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3</a:t>
              </a:r>
            </a:p>
          </p:txBody>
        </p:sp>
      </p:grpSp>
      <p:sp>
        <p:nvSpPr>
          <p:cNvPr id="19" name="TextBox 1">
            <a:extLst>
              <a:ext uri="{FF2B5EF4-FFF2-40B4-BE49-F238E27FC236}">
                <a16:creationId xmlns:a16="http://schemas.microsoft.com/office/drawing/2014/main" id="{BB18DAE5-6C56-45DC-9D9A-62583A271B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9538" y="5759450"/>
            <a:ext cx="1495425" cy="41751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1300" b="1" i="1">
                <a:solidFill>
                  <a:srgbClr val="D9D9D9"/>
                </a:solidFill>
              </a:rPr>
              <a:t>Industrial</a:t>
            </a:r>
          </a:p>
        </p:txBody>
      </p:sp>
      <p:sp>
        <p:nvSpPr>
          <p:cNvPr id="19466" name="TextBox 1">
            <a:extLst>
              <a:ext uri="{FF2B5EF4-FFF2-40B4-BE49-F238E27FC236}">
                <a16:creationId xmlns:a16="http://schemas.microsoft.com/office/drawing/2014/main" id="{E6161331-99A4-46A2-93AB-BC2576875B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8725" y="5891213"/>
            <a:ext cx="1497013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300" b="1" i="1">
                <a:solidFill>
                  <a:srgbClr val="595959"/>
                </a:solidFill>
              </a:rPr>
              <a:t>Livestock</a:t>
            </a:r>
          </a:p>
        </p:txBody>
      </p:sp>
      <p:grpSp>
        <p:nvGrpSpPr>
          <p:cNvPr id="19467" name="Group 43">
            <a:extLst>
              <a:ext uri="{FF2B5EF4-FFF2-40B4-BE49-F238E27FC236}">
                <a16:creationId xmlns:a16="http://schemas.microsoft.com/office/drawing/2014/main" id="{9F981168-BABE-444E-B5CB-9E79EE151445}"/>
              </a:ext>
            </a:extLst>
          </p:cNvPr>
          <p:cNvGrpSpPr>
            <a:grpSpLocks/>
          </p:cNvGrpSpPr>
          <p:nvPr/>
        </p:nvGrpSpPr>
        <p:grpSpPr bwMode="auto">
          <a:xfrm>
            <a:off x="2881313" y="2971800"/>
            <a:ext cx="1808162" cy="973138"/>
            <a:chOff x="2881314" y="2971800"/>
            <a:chExt cx="1808162" cy="973137"/>
          </a:xfrm>
        </p:grpSpPr>
        <p:sp>
          <p:nvSpPr>
            <p:cNvPr id="22" name="Pie 21">
              <a:extLst>
                <a:ext uri="{FF2B5EF4-FFF2-40B4-BE49-F238E27FC236}">
                  <a16:creationId xmlns:a16="http://schemas.microsoft.com/office/drawing/2014/main" id="{EB8C4DDE-8EC5-4B75-BC3B-E37AFAD244C4}"/>
                </a:ext>
              </a:extLst>
            </p:cNvPr>
            <p:cNvSpPr/>
            <p:nvPr/>
          </p:nvSpPr>
          <p:spPr bwMode="auto">
            <a:xfrm rot="16200000">
              <a:off x="3309985" y="2565447"/>
              <a:ext cx="950819" cy="1808162"/>
            </a:xfrm>
            <a:prstGeom prst="pie">
              <a:avLst>
                <a:gd name="adj1" fmla="val 20977974"/>
                <a:gd name="adj2" fmla="val 149733"/>
              </a:avLst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defRPr/>
              </a:pPr>
              <a:endParaRPr lang="en-US" sz="1100" i="1">
                <a:solidFill>
                  <a:srgbClr val="FFFFFF"/>
                </a:solidFill>
                <a:latin typeface="Calibri" charset="0"/>
              </a:endParaRPr>
            </a:p>
          </p:txBody>
        </p:sp>
        <p:sp>
          <p:nvSpPr>
            <p:cNvPr id="23" name="TextBox 9">
              <a:extLst>
                <a:ext uri="{FF2B5EF4-FFF2-40B4-BE49-F238E27FC236}">
                  <a16:creationId xmlns:a16="http://schemas.microsoft.com/office/drawing/2014/main" id="{DE9C77A5-AF5A-40D9-8E69-3EC07E64FEF5}"/>
                </a:ext>
              </a:extLst>
            </p:cNvPr>
            <p:cNvSpPr txBox="1"/>
            <p:nvPr/>
          </p:nvSpPr>
          <p:spPr bwMode="auto">
            <a:xfrm>
              <a:off x="3619501" y="2971800"/>
              <a:ext cx="280988" cy="196850"/>
            </a:xfrm>
            <a:prstGeom prst="rect">
              <a:avLst/>
            </a:prstGeom>
            <a:noFill/>
            <a:ln w="9525" cmpd="sng"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t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200" b="1" i="1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1</a:t>
              </a:r>
            </a:p>
          </p:txBody>
        </p:sp>
      </p:grpSp>
      <p:grpSp>
        <p:nvGrpSpPr>
          <p:cNvPr id="19468" name="Group 44">
            <a:extLst>
              <a:ext uri="{FF2B5EF4-FFF2-40B4-BE49-F238E27FC236}">
                <a16:creationId xmlns:a16="http://schemas.microsoft.com/office/drawing/2014/main" id="{C88552C7-5EF3-4A8A-9800-51D5F53A4640}"/>
              </a:ext>
            </a:extLst>
          </p:cNvPr>
          <p:cNvGrpSpPr>
            <a:grpSpLocks/>
          </p:cNvGrpSpPr>
          <p:nvPr/>
        </p:nvGrpSpPr>
        <p:grpSpPr bwMode="auto">
          <a:xfrm>
            <a:off x="2740025" y="3821113"/>
            <a:ext cx="1808163" cy="1011237"/>
            <a:chOff x="2740025" y="3821113"/>
            <a:chExt cx="1808163" cy="1011237"/>
          </a:xfrm>
        </p:grpSpPr>
        <p:sp>
          <p:nvSpPr>
            <p:cNvPr id="25" name="Pie 24">
              <a:extLst>
                <a:ext uri="{FF2B5EF4-FFF2-40B4-BE49-F238E27FC236}">
                  <a16:creationId xmlns:a16="http://schemas.microsoft.com/office/drawing/2014/main" id="{81CB40B4-ECDD-446C-9D46-B55B2DBE3EFC}"/>
                </a:ext>
              </a:extLst>
            </p:cNvPr>
            <p:cNvSpPr/>
            <p:nvPr/>
          </p:nvSpPr>
          <p:spPr bwMode="auto">
            <a:xfrm rot="5972885">
              <a:off x="3138488" y="3422650"/>
              <a:ext cx="1011237" cy="1808163"/>
            </a:xfrm>
            <a:prstGeom prst="pie">
              <a:avLst>
                <a:gd name="adj1" fmla="val 852700"/>
                <a:gd name="adj2" fmla="val 1156603"/>
              </a:avLst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defRPr/>
              </a:pPr>
              <a:endParaRPr lang="en-US" sz="1100" i="1">
                <a:solidFill>
                  <a:srgbClr val="FFFFFF"/>
                </a:solidFill>
                <a:latin typeface="Calibri" charset="0"/>
              </a:endParaRPr>
            </a:p>
          </p:txBody>
        </p:sp>
        <p:sp>
          <p:nvSpPr>
            <p:cNvPr id="26" name="TextBox 9">
              <a:extLst>
                <a:ext uri="{FF2B5EF4-FFF2-40B4-BE49-F238E27FC236}">
                  <a16:creationId xmlns:a16="http://schemas.microsoft.com/office/drawing/2014/main" id="{B66935DA-6E30-4012-9943-5D2FD4E80A78}"/>
                </a:ext>
              </a:extLst>
            </p:cNvPr>
            <p:cNvSpPr txBox="1"/>
            <p:nvPr/>
          </p:nvSpPr>
          <p:spPr bwMode="auto">
            <a:xfrm>
              <a:off x="3319463" y="4619625"/>
              <a:ext cx="279400" cy="196850"/>
            </a:xfrm>
            <a:prstGeom prst="rect">
              <a:avLst/>
            </a:prstGeom>
            <a:noFill/>
            <a:ln w="9525" cmpd="sng"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t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200" b="1" i="1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1</a:t>
              </a:r>
            </a:p>
          </p:txBody>
        </p:sp>
      </p:grpSp>
      <p:sp>
        <p:nvSpPr>
          <p:cNvPr id="19469" name="TextBox 1">
            <a:extLst>
              <a:ext uri="{FF2B5EF4-FFF2-40B4-BE49-F238E27FC236}">
                <a16:creationId xmlns:a16="http://schemas.microsoft.com/office/drawing/2014/main" id="{7BFBD6AC-A40B-4846-A005-C5432D9E0D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2150" y="5680075"/>
            <a:ext cx="1031875" cy="4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300" b="1" i="1">
                <a:solidFill>
                  <a:srgbClr val="595959"/>
                </a:solidFill>
              </a:rPr>
              <a:t>Mining</a:t>
            </a:r>
          </a:p>
        </p:txBody>
      </p:sp>
      <p:sp>
        <p:nvSpPr>
          <p:cNvPr id="19470" name="TextBox 1">
            <a:extLst>
              <a:ext uri="{FF2B5EF4-FFF2-40B4-BE49-F238E27FC236}">
                <a16:creationId xmlns:a16="http://schemas.microsoft.com/office/drawing/2014/main" id="{E10FC67E-1FEB-4765-99C6-39568A5578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3925" y="1681163"/>
            <a:ext cx="1519238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300" b="1" i="1">
                <a:solidFill>
                  <a:srgbClr val="595959"/>
                </a:solidFill>
              </a:rPr>
              <a:t>Commercial</a:t>
            </a:r>
          </a:p>
        </p:txBody>
      </p:sp>
      <p:sp>
        <p:nvSpPr>
          <p:cNvPr id="19471" name="TextBox 28">
            <a:extLst>
              <a:ext uri="{FF2B5EF4-FFF2-40B4-BE49-F238E27FC236}">
                <a16:creationId xmlns:a16="http://schemas.microsoft.com/office/drawing/2014/main" id="{7A819D3F-0BE7-4301-A321-7EFED30136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888" y="2528888"/>
            <a:ext cx="1477962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800" b="1" i="1">
                <a:solidFill>
                  <a:srgbClr val="595959"/>
                </a:solidFill>
              </a:rPr>
              <a:t>Withdrawal</a:t>
            </a:r>
          </a:p>
          <a:p>
            <a:pPr algn="ctr" eaLnBrk="1" hangingPunct="1"/>
            <a:r>
              <a:rPr lang="en-US" altLang="en-US" sz="1800" b="1" i="1">
                <a:solidFill>
                  <a:srgbClr val="595959"/>
                </a:solidFill>
              </a:rPr>
              <a:t>(BGD)</a:t>
            </a:r>
            <a:endParaRPr lang="en-US" altLang="en-US" sz="1100" b="1" i="1">
              <a:solidFill>
                <a:srgbClr val="595959"/>
              </a:solidFill>
            </a:endParaRPr>
          </a:p>
        </p:txBody>
      </p:sp>
      <p:cxnSp>
        <p:nvCxnSpPr>
          <p:cNvPr id="19472" name="Straight Connector 29">
            <a:extLst>
              <a:ext uri="{FF2B5EF4-FFF2-40B4-BE49-F238E27FC236}">
                <a16:creationId xmlns:a16="http://schemas.microsoft.com/office/drawing/2014/main" id="{35BAF231-C174-4B76-998E-8DFC86560F6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484313" y="2995613"/>
            <a:ext cx="333375" cy="793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" name="TextBox 2">
            <a:extLst>
              <a:ext uri="{FF2B5EF4-FFF2-40B4-BE49-F238E27FC236}">
                <a16:creationId xmlns:a16="http://schemas.microsoft.com/office/drawing/2014/main" id="{664243B2-EDD6-45C2-BEAA-491871E948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7250" y="5141913"/>
            <a:ext cx="2192338" cy="727075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1600" b="1" i="1">
                <a:solidFill>
                  <a:srgbClr val="FFFFFF"/>
                </a:solidFill>
              </a:rPr>
              <a:t>Water Consumption (BGD)</a:t>
            </a:r>
          </a:p>
        </p:txBody>
      </p:sp>
      <p:grpSp>
        <p:nvGrpSpPr>
          <p:cNvPr id="19474" name="Group 45">
            <a:extLst>
              <a:ext uri="{FF2B5EF4-FFF2-40B4-BE49-F238E27FC236}">
                <a16:creationId xmlns:a16="http://schemas.microsoft.com/office/drawing/2014/main" id="{D1656AA4-A81F-4047-AD68-C708A1B374B6}"/>
              </a:ext>
            </a:extLst>
          </p:cNvPr>
          <p:cNvGrpSpPr>
            <a:grpSpLocks/>
          </p:cNvGrpSpPr>
          <p:nvPr/>
        </p:nvGrpSpPr>
        <p:grpSpPr bwMode="auto">
          <a:xfrm>
            <a:off x="2719388" y="2479675"/>
            <a:ext cx="3068637" cy="3081338"/>
            <a:chOff x="2719387" y="2479676"/>
            <a:chExt cx="3068637" cy="3081338"/>
          </a:xfrm>
        </p:grpSpPr>
        <p:sp>
          <p:nvSpPr>
            <p:cNvPr id="33" name="Pie 32">
              <a:extLst>
                <a:ext uri="{FF2B5EF4-FFF2-40B4-BE49-F238E27FC236}">
                  <a16:creationId xmlns:a16="http://schemas.microsoft.com/office/drawing/2014/main" id="{1F7D4819-DFF6-43F9-92BE-4A059DAAB9EE}"/>
                </a:ext>
              </a:extLst>
            </p:cNvPr>
            <p:cNvSpPr/>
            <p:nvPr/>
          </p:nvSpPr>
          <p:spPr bwMode="auto">
            <a:xfrm rot="18082074">
              <a:off x="2713037" y="2486026"/>
              <a:ext cx="3081338" cy="3068637"/>
            </a:xfrm>
            <a:prstGeom prst="pie">
              <a:avLst>
                <a:gd name="adj1" fmla="val 21373686"/>
                <a:gd name="adj2" fmla="val 8421602"/>
              </a:avLst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defRPr/>
              </a:pPr>
              <a:endParaRPr lang="en-US" sz="1100" i="1">
                <a:solidFill>
                  <a:srgbClr val="FFFFFF"/>
                </a:solidFill>
                <a:latin typeface="Calibri" charset="0"/>
              </a:endParaRPr>
            </a:p>
          </p:txBody>
        </p:sp>
        <p:sp>
          <p:nvSpPr>
            <p:cNvPr id="34" name="TextBox 6">
              <a:extLst>
                <a:ext uri="{FF2B5EF4-FFF2-40B4-BE49-F238E27FC236}">
                  <a16:creationId xmlns:a16="http://schemas.microsoft.com/office/drawing/2014/main" id="{3CEBB64F-3766-425A-B157-D245C1373DD9}"/>
                </a:ext>
              </a:extLst>
            </p:cNvPr>
            <p:cNvSpPr txBox="1"/>
            <p:nvPr/>
          </p:nvSpPr>
          <p:spPr bwMode="auto">
            <a:xfrm>
              <a:off x="4646612" y="3938589"/>
              <a:ext cx="738187" cy="304800"/>
            </a:xfrm>
            <a:prstGeom prst="rect">
              <a:avLst/>
            </a:prstGeom>
            <a:noFill/>
            <a:ln w="9525" cmpd="sng"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t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600" b="1" i="1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107</a:t>
              </a:r>
            </a:p>
          </p:txBody>
        </p:sp>
      </p:grpSp>
      <p:sp>
        <p:nvSpPr>
          <p:cNvPr id="35" name="TextBox 1">
            <a:extLst>
              <a:ext uri="{FF2B5EF4-FFF2-40B4-BE49-F238E27FC236}">
                <a16:creationId xmlns:a16="http://schemas.microsoft.com/office/drawing/2014/main" id="{7A4B197C-8FFD-4171-813A-79859891FC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0113" y="3157538"/>
            <a:ext cx="1325562" cy="41751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1400" b="1" i="1">
                <a:solidFill>
                  <a:schemeClr val="bg1"/>
                </a:solidFill>
              </a:rPr>
              <a:t>Irrigation</a:t>
            </a:r>
          </a:p>
        </p:txBody>
      </p:sp>
      <p:sp>
        <p:nvSpPr>
          <p:cNvPr id="19476" name="Text Box 5">
            <a:extLst>
              <a:ext uri="{FF2B5EF4-FFF2-40B4-BE49-F238E27FC236}">
                <a16:creationId xmlns:a16="http://schemas.microsoft.com/office/drawing/2014/main" id="{A23B6924-CC79-4426-8D2A-DCC879B8C5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13" y="6519863"/>
            <a:ext cx="49403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800" i="1">
                <a:solidFill>
                  <a:srgbClr val="003399"/>
                </a:solidFill>
              </a:rPr>
              <a:t>Sources:  </a:t>
            </a:r>
            <a:r>
              <a:rPr lang="en-US" altLang="en-US" sz="800" i="1" baseline="30000">
                <a:solidFill>
                  <a:srgbClr val="003399"/>
                </a:solidFill>
              </a:rPr>
              <a:t>1</a:t>
            </a:r>
            <a:r>
              <a:rPr lang="en-US" altLang="en-US" sz="800" i="1">
                <a:solidFill>
                  <a:srgbClr val="003399"/>
                </a:solidFill>
              </a:rPr>
              <a:t>USGS, Estimated Use of Water in the United States in 2000, USGS Circular 1268, March 2004</a:t>
            </a:r>
          </a:p>
          <a:p>
            <a:pPr eaLnBrk="1" hangingPunct="1"/>
            <a:r>
              <a:rPr lang="en-US" altLang="en-US" sz="800" i="1">
                <a:solidFill>
                  <a:srgbClr val="003399"/>
                </a:solidFill>
              </a:rPr>
              <a:t>                </a:t>
            </a:r>
            <a:r>
              <a:rPr lang="en-US" altLang="en-US" sz="800" i="1" baseline="30000">
                <a:solidFill>
                  <a:srgbClr val="003399"/>
                </a:solidFill>
              </a:rPr>
              <a:t>2</a:t>
            </a:r>
            <a:r>
              <a:rPr lang="en-US" altLang="en-US" sz="800" i="1">
                <a:solidFill>
                  <a:srgbClr val="003399"/>
                </a:solidFill>
              </a:rPr>
              <a:t>USGS, Estimated Use of Water in the United States in 1995, USGS Circular 1200, 1998 </a:t>
            </a:r>
          </a:p>
        </p:txBody>
      </p:sp>
      <p:sp>
        <p:nvSpPr>
          <p:cNvPr id="19477" name="Rectangle 51">
            <a:extLst>
              <a:ext uri="{FF2B5EF4-FFF2-40B4-BE49-F238E27FC236}">
                <a16:creationId xmlns:a16="http://schemas.microsoft.com/office/drawing/2014/main" id="{59E923B8-7546-4F28-8C3E-10C3EF0E97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6248400"/>
            <a:ext cx="27924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600"/>
              <a:t>Source: Jared Ciferno,NETL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>
            <a:extLst>
              <a:ext uri="{FF2B5EF4-FFF2-40B4-BE49-F238E27FC236}">
                <a16:creationId xmlns:a16="http://schemas.microsoft.com/office/drawing/2014/main" id="{4783F641-DAD5-4933-AA29-0B99E199B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5875"/>
            <a:ext cx="8926513" cy="412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2" name="Rectangle 3">
            <a:extLst>
              <a:ext uri="{FF2B5EF4-FFF2-40B4-BE49-F238E27FC236}">
                <a16:creationId xmlns:a16="http://schemas.microsoft.com/office/drawing/2014/main" id="{F08BB40B-DEA6-4A01-8D91-C76076555E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150" y="5562600"/>
            <a:ext cx="75882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/>
              <a:t>Map by Shih-Tsiang; water flowing through wastewater</a:t>
            </a:r>
          </a:p>
          <a:p>
            <a:r>
              <a:rPr lang="en-US" altLang="en-US"/>
              <a:t>treatment facilities in US, 2007.</a:t>
            </a:r>
          </a:p>
        </p:txBody>
      </p:sp>
      <p:sp>
        <p:nvSpPr>
          <p:cNvPr id="20483" name="TextBox 1">
            <a:extLst>
              <a:ext uri="{FF2B5EF4-FFF2-40B4-BE49-F238E27FC236}">
                <a16:creationId xmlns:a16="http://schemas.microsoft.com/office/drawing/2014/main" id="{FB94DD41-CE23-4015-8A0E-FF23693CA9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7375" y="484188"/>
            <a:ext cx="49911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/>
              <a:t>Water Flowing Through Cities, U.S.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>
            <a:extLst>
              <a:ext uri="{FF2B5EF4-FFF2-40B4-BE49-F238E27FC236}">
                <a16:creationId xmlns:a16="http://schemas.microsoft.com/office/drawing/2014/main" id="{24E249D9-D927-4278-BD34-B1E7053463EC}"/>
              </a:ext>
            </a:extLst>
          </p:cNvPr>
          <p:cNvSpPr>
            <a:spLocks/>
          </p:cNvSpPr>
          <p:nvPr/>
        </p:nvSpPr>
        <p:spPr bwMode="auto">
          <a:xfrm>
            <a:off x="457200" y="182563"/>
            <a:ext cx="82296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800">
                <a:solidFill>
                  <a:schemeClr val="tx2"/>
                </a:solidFill>
              </a:rPr>
              <a:t>Pitt/Carnegie Mellon Study: water for 110 proposed new power plants</a:t>
            </a:r>
          </a:p>
        </p:txBody>
      </p:sp>
      <p:sp>
        <p:nvSpPr>
          <p:cNvPr id="21506" name="Text Placeholder 2">
            <a:extLst>
              <a:ext uri="{FF2B5EF4-FFF2-40B4-BE49-F238E27FC236}">
                <a16:creationId xmlns:a16="http://schemas.microsoft.com/office/drawing/2014/main" id="{5A4E8B50-3F24-4255-9C30-BDF08E8110DD}"/>
              </a:ext>
            </a:extLst>
          </p:cNvPr>
          <p:cNvSpPr>
            <a:spLocks/>
          </p:cNvSpPr>
          <p:nvPr/>
        </p:nvSpPr>
        <p:spPr bwMode="auto">
          <a:xfrm>
            <a:off x="0" y="990600"/>
            <a:ext cx="4872038" cy="563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i="1"/>
              <a:t>Findings</a:t>
            </a:r>
          </a:p>
          <a:p>
            <a:pPr eaLnBrk="1" hangingPunct="1">
              <a:spcBef>
                <a:spcPct val="20000"/>
              </a:spcBef>
            </a:pPr>
            <a:endParaRPr lang="en-US" altLang="en-US"/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en-US"/>
              <a:t>11.4 trillion gallons of municipal wastewater collected and treated annually in U.S.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endParaRPr lang="en-US" altLang="en-US"/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en-US"/>
              <a:t>On average, one fairly large POTW can completely satisfy the cooling water demand for each of 110 proposed power plants (EIA, 2007)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endParaRPr lang="en-US" altLang="en-US"/>
          </a:p>
          <a:p>
            <a:pPr eaLnBrk="1" hangingPunct="1">
              <a:spcBef>
                <a:spcPct val="20000"/>
              </a:spcBef>
            </a:pPr>
            <a:endParaRPr lang="en-US" altLang="en-US">
              <a:solidFill>
                <a:schemeClr val="accent2"/>
              </a:solidFill>
            </a:endParaRPr>
          </a:p>
        </p:txBody>
      </p:sp>
      <p:pic>
        <p:nvPicPr>
          <p:cNvPr id="21507" name="Picture 2">
            <a:extLst>
              <a:ext uri="{FF2B5EF4-FFF2-40B4-BE49-F238E27FC236}">
                <a16:creationId xmlns:a16="http://schemas.microsoft.com/office/drawing/2014/main" id="{18F83165-FA65-473B-B251-FC940120C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603375"/>
            <a:ext cx="4278313" cy="1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TextBox 5">
            <a:extLst>
              <a:ext uri="{FF2B5EF4-FFF2-40B4-BE49-F238E27FC236}">
                <a16:creationId xmlns:a16="http://schemas.microsoft.com/office/drawing/2014/main" id="{66BED1BC-B053-4BB8-A2EC-CA8847291C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7325" y="3625850"/>
            <a:ext cx="34528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600" b="1" i="1">
                <a:solidFill>
                  <a:srgbClr val="003399"/>
                </a:solidFill>
              </a:rPr>
              <a:t>Inventory of available wastewater</a:t>
            </a:r>
            <a:endParaRPr lang="en-US" altLang="en-US" sz="1600" i="1">
              <a:solidFill>
                <a:srgbClr val="003399"/>
              </a:solidFill>
            </a:endParaRPr>
          </a:p>
        </p:txBody>
      </p:sp>
      <p:pic>
        <p:nvPicPr>
          <p:cNvPr id="21509" name="Picture 2">
            <a:extLst>
              <a:ext uri="{FF2B5EF4-FFF2-40B4-BE49-F238E27FC236}">
                <a16:creationId xmlns:a16="http://schemas.microsoft.com/office/drawing/2014/main" id="{04C4DA51-420A-4522-ACC6-7DDD3F16D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800" y="4273550"/>
            <a:ext cx="3698875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TextBox 7">
            <a:extLst>
              <a:ext uri="{FF2B5EF4-FFF2-40B4-BE49-F238E27FC236}">
                <a16:creationId xmlns:a16="http://schemas.microsoft.com/office/drawing/2014/main" id="{2A569EAD-3DFD-4370-9ED5-8AC02D5AC4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0725" y="6369050"/>
            <a:ext cx="25781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600" b="1" i="1">
                <a:solidFill>
                  <a:srgbClr val="003399"/>
                </a:solidFill>
              </a:rPr>
              <a:t>Inventory of water needs</a:t>
            </a:r>
            <a:endParaRPr lang="en-US" altLang="en-US" sz="1600" i="1">
              <a:solidFill>
                <a:srgbClr val="003399"/>
              </a:solidFill>
            </a:endParaRPr>
          </a:p>
        </p:txBody>
      </p:sp>
      <p:sp>
        <p:nvSpPr>
          <p:cNvPr id="21511" name="Rectangle 8">
            <a:extLst>
              <a:ext uri="{FF2B5EF4-FFF2-40B4-BE49-F238E27FC236}">
                <a16:creationId xmlns:a16="http://schemas.microsoft.com/office/drawing/2014/main" id="{76E24EC1-4AE1-4183-AEE5-870D2AFC84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276975"/>
            <a:ext cx="91440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600" i="1">
                <a:solidFill>
                  <a:schemeClr val="accent2"/>
                </a:solidFill>
              </a:rPr>
              <a:t>http://www.netl.doe.gov/technologies/coalpower/ewr/water/pp-mgmt/pubs/06550/42722FSRFG063009.pdf</a:t>
            </a:r>
            <a:endParaRPr lang="en-US" altLang="en-US" sz="1600" i="1">
              <a:solidFill>
                <a:srgbClr val="003399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Box 3">
            <a:extLst>
              <a:ext uri="{FF2B5EF4-FFF2-40B4-BE49-F238E27FC236}">
                <a16:creationId xmlns:a16="http://schemas.microsoft.com/office/drawing/2014/main" id="{EF483ECE-4C72-4A2F-BE0D-F3CE8C6DDD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828800"/>
            <a:ext cx="80010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4000"/>
              <a:t>What are local natural </a:t>
            </a:r>
          </a:p>
          <a:p>
            <a:pPr algn="ctr"/>
            <a:r>
              <a:rPr lang="en-US" altLang="en-US" sz="4000"/>
              <a:t>water systems doing?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4">
            <a:extLst>
              <a:ext uri="{FF2B5EF4-FFF2-40B4-BE49-F238E27FC236}">
                <a16:creationId xmlns:a16="http://schemas.microsoft.com/office/drawing/2014/main" id="{AD47D5B8-850D-4EA4-9B1A-9C300DBD2A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688"/>
            <a:ext cx="9196388" cy="681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ＭＳ ゴシック"/>
        <a:font script="Hang" typeface="HY그래픽B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ゴシック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Slipstream.thmx</Template>
  <TotalTime>8867</TotalTime>
  <Words>773</Words>
  <Application>Microsoft Office PowerPoint</Application>
  <PresentationFormat>On-screen Show (4:3)</PresentationFormat>
  <Paragraphs>164</Paragraphs>
  <Slides>31</Slides>
  <Notes>13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Arial</vt:lpstr>
      <vt:lpstr>MS PGothic</vt:lpstr>
      <vt:lpstr>Trebuchet MS</vt:lpstr>
      <vt:lpstr>Georgia</vt:lpstr>
      <vt:lpstr>Calibri</vt:lpstr>
      <vt:lpstr>Slipstream</vt:lpstr>
      <vt:lpstr>Microsoft Excel Worksheet</vt:lpstr>
      <vt:lpstr>Microsoft Word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California, Santa Cruz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Brent Haddad</dc:creator>
  <cp:lastModifiedBy>Sean Laney</cp:lastModifiedBy>
  <cp:revision>121</cp:revision>
  <dcterms:created xsi:type="dcterms:W3CDTF">2012-04-19T23:21:09Z</dcterms:created>
  <dcterms:modified xsi:type="dcterms:W3CDTF">2018-01-30T17:53:30Z</dcterms:modified>
</cp:coreProperties>
</file>